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Lst>
  <p:notesMasterIdLst>
    <p:notesMasterId r:id="rId19"/>
  </p:notesMasterIdLst>
  <p:handoutMasterIdLst>
    <p:handoutMasterId r:id="rId20"/>
  </p:handoutMasterIdLst>
  <p:sldIdLst>
    <p:sldId id="256" r:id="rId2"/>
    <p:sldId id="262" r:id="rId3"/>
    <p:sldId id="285" r:id="rId4"/>
    <p:sldId id="287" r:id="rId5"/>
    <p:sldId id="265" r:id="rId6"/>
    <p:sldId id="286" r:id="rId7"/>
    <p:sldId id="288" r:id="rId8"/>
    <p:sldId id="289" r:id="rId9"/>
    <p:sldId id="290" r:id="rId10"/>
    <p:sldId id="266" r:id="rId11"/>
    <p:sldId id="291" r:id="rId12"/>
    <p:sldId id="292" r:id="rId13"/>
    <p:sldId id="293" r:id="rId14"/>
    <p:sldId id="294" r:id="rId15"/>
    <p:sldId id="295" r:id="rId16"/>
    <p:sldId id="296" r:id="rId17"/>
    <p:sldId id="282" r:id="rId1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B1D8"/>
    <a:srgbClr val="3F6E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4" autoAdjust="0"/>
    <p:restoredTop sz="94660"/>
  </p:normalViewPr>
  <p:slideViewPr>
    <p:cSldViewPr snapToGrid="0">
      <p:cViewPr varScale="1">
        <p:scale>
          <a:sx n="86" d="100"/>
          <a:sy n="86" d="100"/>
        </p:scale>
        <p:origin x="1157" y="62"/>
      </p:cViewPr>
      <p:guideLst/>
    </p:cSldViewPr>
  </p:slideViewPr>
  <p:notesTextViewPr>
    <p:cViewPr>
      <p:scale>
        <a:sx n="1" d="1"/>
        <a:sy n="1" d="1"/>
      </p:scale>
      <p:origin x="0" y="0"/>
    </p:cViewPr>
  </p:notesTextViewPr>
  <p:notesViewPr>
    <p:cSldViewPr snapToGrid="0">
      <p:cViewPr varScale="1">
        <p:scale>
          <a:sx n="60" d="100"/>
          <a:sy n="60" d="100"/>
        </p:scale>
        <p:origin x="1496" y="5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2C1FBA-CF23-45CA-A289-03E32D160964}" type="datetimeFigureOut">
              <a:rPr lang="zh-CN" altLang="en-US" smtClean="0"/>
              <a:t>2023/3/26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F2B0C5-C56D-47E9-BCFE-D990A940F17B}" type="slidenum">
              <a:rPr lang="zh-CN" altLang="en-US" smtClean="0"/>
              <a:t>‹#›</a:t>
            </a:fld>
            <a:endParaRPr lang="zh-CN" altLang="en-US"/>
          </a:p>
        </p:txBody>
      </p:sp>
    </p:spTree>
    <p:extLst>
      <p:ext uri="{BB962C8B-B14F-4D97-AF65-F5344CB8AC3E}">
        <p14:creationId xmlns:p14="http://schemas.microsoft.com/office/powerpoint/2010/main" val="2713700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66BD8-0FC1-456F-BDC6-7D0CA8E36566}" type="datetimeFigureOut">
              <a:rPr lang="zh-CN" altLang="en-US" smtClean="0"/>
              <a:t>2023/3/26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FC841-E2E1-4802-8701-94EA307E94B0}" type="slidenum">
              <a:rPr lang="zh-CN" altLang="en-US" smtClean="0"/>
              <a:t>‹#›</a:t>
            </a:fld>
            <a:endParaRPr lang="zh-CN" altLang="en-US"/>
          </a:p>
        </p:txBody>
      </p:sp>
    </p:spTree>
    <p:extLst>
      <p:ext uri="{BB962C8B-B14F-4D97-AF65-F5344CB8AC3E}">
        <p14:creationId xmlns:p14="http://schemas.microsoft.com/office/powerpoint/2010/main" val="2014598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628650" y="4149566"/>
            <a:ext cx="78867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p:nvPr>
        </p:nvSpPr>
        <p:spPr>
          <a:xfrm>
            <a:off x="628650" y="5114029"/>
            <a:ext cx="78867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a:t>单击以编辑母版副标题样式</a:t>
            </a: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489643"/>
      </p:ext>
    </p:extLst>
  </p:cSld>
  <p:clrMapOvr>
    <a:masterClrMapping/>
  </p:clrMapOvr>
  <p:extLst>
    <p:ext uri="{DCECCB84-F9BA-43D5-87BE-67443E8EF086}">
      <p15:sldGuideLst xmlns:p15="http://schemas.microsoft.com/office/powerpoint/2012/main">
        <p15:guide id="2" pos="2880">
          <p15:clr>
            <a:srgbClr val="FBAE40"/>
          </p15:clr>
        </p15:guide>
        <p15:guide id="3" orient="horz" pos="2160">
          <p15:clr>
            <a:srgbClr val="FBAE40"/>
          </p15:clr>
        </p15:guide>
        <p15:guide id="4"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0" y="0"/>
            <a:ext cx="9144793" cy="664522"/>
          </a:xfrm>
          <a:prstGeom prst="rect">
            <a:avLst/>
          </a:prstGeom>
        </p:spPr>
      </p:pic>
      <p:sp>
        <p:nvSpPr>
          <p:cNvPr id="15" name="矩形 14"/>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7" name="矩形 16"/>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pPr/>
              <a:t>‹#›</a:t>
            </a:fld>
            <a:endParaRPr lang="en-US" altLang="zh-CN"/>
          </a:p>
        </p:txBody>
      </p:sp>
      <p:pic>
        <p:nvPicPr>
          <p:cNvPr id="8" name="图片 7"/>
          <p:cNvPicPr>
            <a:picLocks noChangeAspect="1"/>
          </p:cNvPicPr>
          <p:nvPr userDrawn="1"/>
        </p:nvPicPr>
        <p:blipFill>
          <a:blip r:embed="rId2"/>
          <a:stretch>
            <a:fillRect/>
          </a:stretch>
        </p:blipFill>
        <p:spPr>
          <a:xfrm>
            <a:off x="0" y="0"/>
            <a:ext cx="9144793" cy="664522"/>
          </a:xfrm>
          <a:prstGeom prst="rect">
            <a:avLst/>
          </a:prstGeom>
        </p:spPr>
      </p:pic>
      <p:sp>
        <p:nvSpPr>
          <p:cNvPr id="9" name="矩形 8"/>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2350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 name="标题 1"/>
          <p:cNvSpPr>
            <a:spLocks noGrp="1"/>
          </p:cNvSpPr>
          <p:nvPr>
            <p:ph type="title"/>
          </p:nvPr>
        </p:nvSpPr>
        <p:spPr>
          <a:xfrm>
            <a:off x="262393" y="975600"/>
            <a:ext cx="8556169"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p>
        </p:txBody>
      </p:sp>
    </p:spTree>
    <p:extLst>
      <p:ext uri="{BB962C8B-B14F-4D97-AF65-F5344CB8AC3E}">
        <p14:creationId xmlns:p14="http://schemas.microsoft.com/office/powerpoint/2010/main" val="1942321589"/>
      </p:ext>
    </p:extLst>
  </p:cSld>
  <p:clrMapOvr>
    <a:masterClrMapping/>
  </p:clrMapOvr>
  <p:extLst>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0" y="1231682"/>
            <a:ext cx="9144000" cy="332713"/>
          </a:xfrm>
          <a:prstGeom prst="rect">
            <a:avLst/>
          </a:prstGeom>
        </p:spPr>
      </p:pic>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sp>
        <p:nvSpPr>
          <p:cNvPr id="2" name="标题 1"/>
          <p:cNvSpPr>
            <a:spLocks noGrp="1"/>
          </p:cNvSpPr>
          <p:nvPr>
            <p:ph type="title"/>
          </p:nvPr>
        </p:nvSpPr>
        <p:spPr>
          <a:xfrm>
            <a:off x="262393" y="975600"/>
            <a:ext cx="8566445"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endParaRPr lang="zh-CN" altLang="en-US" dirty="0"/>
          </a:p>
        </p:txBody>
      </p:sp>
      <p:pic>
        <p:nvPicPr>
          <p:cNvPr id="8" name="图片 7"/>
          <p:cNvPicPr>
            <a:picLocks noChangeAspect="1"/>
          </p:cNvPicPr>
          <p:nvPr userDrawn="1"/>
        </p:nvPicPr>
        <p:blipFill>
          <a:blip r:embed="rId2"/>
          <a:stretch>
            <a:fillRect/>
          </a:stretch>
        </p:blipFill>
        <p:spPr>
          <a:xfrm>
            <a:off x="0" y="1231682"/>
            <a:ext cx="9144000" cy="332713"/>
          </a:xfrm>
          <a:prstGeom prst="rect">
            <a:avLst/>
          </a:prstGeom>
        </p:spPr>
      </p:pic>
    </p:spTree>
    <p:extLst>
      <p:ext uri="{BB962C8B-B14F-4D97-AF65-F5344CB8AC3E}">
        <p14:creationId xmlns:p14="http://schemas.microsoft.com/office/powerpoint/2010/main" val="4007102441"/>
      </p:ext>
    </p:extLst>
  </p:cSld>
  <p:clrMapOvr>
    <a:masterClrMapping/>
  </p:clrMapOvr>
  <p:extLst>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pic>
        <p:nvPicPr>
          <p:cNvPr id="19" name="图片 18"/>
          <p:cNvPicPr>
            <a:picLocks noChangeAspect="1"/>
          </p:cNvPicPr>
          <p:nvPr/>
        </p:nvPicPr>
        <p:blipFill>
          <a:blip r:embed="rId2"/>
          <a:stretch>
            <a:fillRect/>
          </a:stretch>
        </p:blipFill>
        <p:spPr>
          <a:xfrm>
            <a:off x="0" y="0"/>
            <a:ext cx="9144793" cy="664522"/>
          </a:xfrm>
          <a:prstGeom prst="rect">
            <a:avLst/>
          </a:prstGeom>
        </p:spPr>
      </p:pic>
      <p:sp>
        <p:nvSpPr>
          <p:cNvPr id="20" name="矩形 1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2" name="矩形 21"/>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a:stretch>
            <a:fillRect/>
          </a:stretch>
        </p:blipFill>
        <p:spPr>
          <a:xfrm>
            <a:off x="0" y="0"/>
            <a:ext cx="9144793" cy="664522"/>
          </a:xfrm>
          <a:prstGeom prst="rect">
            <a:avLst/>
          </a:prstGeom>
        </p:spPr>
      </p:pic>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5" name="矩形 14"/>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19475642"/>
      </p:ext>
    </p:extLst>
  </p:cSld>
  <p:clrMapOvr>
    <a:masterClrMapping/>
  </p:clrMapOvr>
  <p:extLst>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对比-有页码">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0" y="0"/>
            <a:ext cx="9144793" cy="664522"/>
          </a:xfrm>
          <a:prstGeom prst="rect">
            <a:avLst/>
          </a:prstGeom>
        </p:spPr>
      </p:pic>
      <p:sp>
        <p:nvSpPr>
          <p:cNvPr id="22" name="矩形 21"/>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4" name="矩形 23"/>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pic>
        <p:nvPicPr>
          <p:cNvPr id="13" name="图片 12"/>
          <p:cNvPicPr>
            <a:picLocks noChangeAspect="1"/>
          </p:cNvPicPr>
          <p:nvPr userDrawn="1"/>
        </p:nvPicPr>
        <p:blipFill>
          <a:blip r:embed="rId2"/>
          <a:stretch>
            <a:fillRect/>
          </a:stretch>
        </p:blipFill>
        <p:spPr>
          <a:xfrm>
            <a:off x="0" y="0"/>
            <a:ext cx="9144793" cy="664522"/>
          </a:xfrm>
          <a:prstGeom prst="rect">
            <a:avLst/>
          </a:prstGeom>
        </p:spPr>
      </p:pic>
      <p:sp>
        <p:nvSpPr>
          <p:cNvPr id="14" name="矩形 13"/>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9" name="矩形 18"/>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51306052"/>
      </p:ext>
    </p:extLst>
  </p:cSld>
  <p:clrMapOvr>
    <a:masterClrMapping/>
  </p:clrMapOvr>
  <p:extLst>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469123" y="4006448"/>
            <a:ext cx="8325019"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dirty="0"/>
              <a:t>单击此处编辑母版标题样式</a:t>
            </a:r>
          </a:p>
        </p:txBody>
      </p:sp>
      <p:sp>
        <p:nvSpPr>
          <p:cNvPr id="6" name="副标题 2"/>
          <p:cNvSpPr>
            <a:spLocks noGrp="1"/>
          </p:cNvSpPr>
          <p:nvPr>
            <p:ph type="subTitle" idx="1"/>
          </p:nvPr>
        </p:nvSpPr>
        <p:spPr>
          <a:xfrm>
            <a:off x="469124" y="5245246"/>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a:t>单击以编辑母版副标题样式</a:t>
            </a:r>
            <a:endParaRPr lang="zh-CN" altLang="en-US" dirty="0"/>
          </a:p>
        </p:txBody>
      </p:sp>
      <p:sp>
        <p:nvSpPr>
          <p:cNvPr id="7" name="文本占位符 6"/>
          <p:cNvSpPr>
            <a:spLocks noGrp="1"/>
          </p:cNvSpPr>
          <p:nvPr>
            <p:ph type="body" sz="quarter" idx="10" hasCustomPrompt="1"/>
          </p:nvPr>
        </p:nvSpPr>
        <p:spPr>
          <a:xfrm>
            <a:off x="469124"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11" name="直接连接符 10"/>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userDrawn="1"/>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060996"/>
      </p:ext>
    </p:extLst>
  </p:cSld>
  <p:clrMapOvr>
    <a:masterClrMapping/>
  </p:clrMapOvr>
  <p:extLst>
    <p:ext uri="{DCECCB84-F9BA-43D5-87BE-67443E8EF086}">
      <p15:sldGuideLst xmlns:p15="http://schemas.microsoft.com/office/powerpoint/2012/main">
        <p15:guide id="2" pos="295">
          <p15:clr>
            <a:srgbClr val="FBAE40"/>
          </p15:clr>
        </p15:guide>
        <p15:guide id="3" orient="horz" pos="2160">
          <p15:clr>
            <a:srgbClr val="FBAE40"/>
          </p15:clr>
        </p15:guide>
        <p15:guide id="4" pos="16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74" y="3608990"/>
            <a:ext cx="3021843" cy="799946"/>
          </a:xfrm>
          <a:prstGeom prst="rect">
            <a:avLst/>
          </a:prstGeom>
        </p:spPr>
      </p:pic>
      <p:sp>
        <p:nvSpPr>
          <p:cNvPr id="3" name="标题 2"/>
          <p:cNvSpPr>
            <a:spLocks noGrp="1"/>
          </p:cNvSpPr>
          <p:nvPr>
            <p:ph type="title"/>
          </p:nvPr>
        </p:nvSpPr>
        <p:spPr>
          <a:xfrm>
            <a:off x="487896" y="1371600"/>
            <a:ext cx="8410492" cy="926932"/>
          </a:xfrm>
        </p:spPr>
        <p:txBody>
          <a:bodyPr>
            <a:noAutofit/>
          </a:bodyPr>
          <a:lstStyle>
            <a:lvl1pPr algn="ctr">
              <a:defRPr sz="6600" b="1">
                <a:solidFill>
                  <a:schemeClr val="bg1"/>
                </a:solidFill>
              </a:defRPr>
            </a:lvl1pPr>
          </a:lstStyle>
          <a:p>
            <a:r>
              <a:rPr lang="zh-CN" altLang="en-US"/>
              <a:t>单击此处编辑母版标题样式</a:t>
            </a:r>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spTree>
    <p:extLst>
      <p:ext uri="{BB962C8B-B14F-4D97-AF65-F5344CB8AC3E}">
        <p14:creationId xmlns:p14="http://schemas.microsoft.com/office/powerpoint/2010/main" val="1380372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49050177"/>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5" y="975600"/>
            <a:ext cx="8372163" cy="576000"/>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10" name="灯片编号占位符 5"/>
          <p:cNvSpPr txBox="1">
            <a:spLocks/>
          </p:cNvSpPr>
          <p:nvPr/>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pPr lvl="0"/>
              <a:t>‹#›</a:t>
            </a:fld>
            <a:endParaRPr lang="zh-CN" altLang="en-US" dirty="0"/>
          </a:p>
        </p:txBody>
      </p:sp>
      <p:sp>
        <p:nvSpPr>
          <p:cNvPr id="9" name="文本框 8"/>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974537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内页-极简">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7" name="矩形 6"/>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5272837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8"/>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D4CE0C3C-47D3-4455-AB34-8268314DB49D}" type="slidenum">
              <a:rPr lang="en-US" altLang="zh-CN" smtClean="0"/>
              <a:pPr/>
              <a:t>‹#›</a:t>
            </a:fld>
            <a:endParaRPr lang="en-US" altLang="zh-CN"/>
          </a:p>
        </p:txBody>
      </p:sp>
      <p:sp>
        <p:nvSpPr>
          <p:cNvPr id="8" name="文本框 7"/>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11" name="矩形 10"/>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3571174895"/>
      </p:ext>
    </p:extLst>
  </p:cSld>
  <p:clrMapOvr>
    <a:masterClrMapping/>
  </p:clrMapOvr>
  <p:hf hdr="0" ftr="0" dt="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0" y="0"/>
            <a:ext cx="9144793" cy="664522"/>
          </a:xfrm>
          <a:prstGeom prst="rect">
            <a:avLst/>
          </a:prstGeom>
        </p:spPr>
      </p:pic>
      <p:sp>
        <p:nvSpPr>
          <p:cNvPr id="7" name="矩形 6"/>
          <p:cNvSpPr/>
          <p:nvPr/>
        </p:nvSpPr>
        <p:spPr>
          <a:xfrm>
            <a:off x="0" y="5821680"/>
            <a:ext cx="9144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sp>
        <p:nvSpPr>
          <p:cNvPr id="2" name="标题 1"/>
          <p:cNvSpPr>
            <a:spLocks noGrp="1"/>
          </p:cNvSpPr>
          <p:nvPr>
            <p:ph type="title"/>
          </p:nvPr>
        </p:nvSpPr>
        <p:spPr>
          <a:xfrm>
            <a:off x="323850" y="235137"/>
            <a:ext cx="6474515" cy="337358"/>
          </a:xfrm>
          <a:prstGeom prst="rect">
            <a:avLst/>
          </a:prstGeom>
        </p:spPr>
        <p:txBody>
          <a:bodyPr anchor="ctr"/>
          <a:lstStyle>
            <a:lvl1pPr>
              <a:defRPr sz="2000">
                <a:solidFill>
                  <a:schemeClr val="bg1"/>
                </a:solidFill>
                <a:effectLst/>
              </a:defRPr>
            </a:lvl1pPr>
          </a:lstStyle>
          <a:p>
            <a:r>
              <a:rPr lang="zh-CN" altLang="en-US"/>
              <a:t>单击此处编辑母版标题样式</a:t>
            </a:r>
            <a:endParaRPr lang="zh-CN" altLang="en-US" dirty="0"/>
          </a:p>
        </p:txBody>
      </p:sp>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pic>
        <p:nvPicPr>
          <p:cNvPr id="9" name="图片 8"/>
          <p:cNvPicPr>
            <a:picLocks noChangeAspect="1"/>
          </p:cNvPicPr>
          <p:nvPr userDrawn="1"/>
        </p:nvPicPr>
        <p:blipFill>
          <a:blip r:embed="rId2"/>
          <a:stretch>
            <a:fillRect/>
          </a:stretch>
        </p:blipFill>
        <p:spPr>
          <a:xfrm>
            <a:off x="0" y="0"/>
            <a:ext cx="9144793" cy="664522"/>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spTree>
    <p:extLst>
      <p:ext uri="{BB962C8B-B14F-4D97-AF65-F5344CB8AC3E}">
        <p14:creationId xmlns:p14="http://schemas.microsoft.com/office/powerpoint/2010/main" val="1186249892"/>
      </p:ext>
    </p:extLst>
  </p:cSld>
  <p:clrMapOvr>
    <a:masterClrMapping/>
  </p:clrMapOvr>
  <p:extLst>
    <p:ext uri="{DCECCB84-F9BA-43D5-87BE-67443E8EF086}">
      <p15:sldGuideLst xmlns:p15="http://schemas.microsoft.com/office/powerpoint/2012/main">
        <p15:guide id="1" pos="5556">
          <p15:clr>
            <a:srgbClr val="FBAE40"/>
          </p15:clr>
        </p15:guide>
        <p15:guide id="2" pos="204">
          <p15:clr>
            <a:srgbClr val="FBAE40"/>
          </p15:clr>
        </p15:guide>
        <p15:guide id="5" pos="3125">
          <p15:clr>
            <a:srgbClr val="FBAE40"/>
          </p15:clr>
        </p15:guide>
        <p15:guide id="6" pos="115">
          <p15:clr>
            <a:srgbClr val="FBAE40"/>
          </p15:clr>
        </p15:guide>
        <p15:guide id="7" pos="4167" userDrawn="1">
          <p15:clr>
            <a:srgbClr val="FBAE40"/>
          </p15:clr>
        </p15:guide>
        <p15:guide id="8" pos="15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p>
        </p:txBody>
      </p:sp>
    </p:spTree>
    <p:extLst>
      <p:ext uri="{BB962C8B-B14F-4D97-AF65-F5344CB8AC3E}">
        <p14:creationId xmlns:p14="http://schemas.microsoft.com/office/powerpoint/2010/main" val="1866588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10" name="文本框 9"/>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a:spLocks/>
          </p:cNvSpPr>
          <p:nvPr/>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pPr lvl="0"/>
              <a:t>‹#›</a:t>
            </a:fld>
            <a:endParaRPr lang="zh-CN" altLang="en-US" dirty="0"/>
          </a:p>
        </p:txBody>
      </p:sp>
    </p:spTree>
    <p:extLst>
      <p:ext uri="{BB962C8B-B14F-4D97-AF65-F5344CB8AC3E}">
        <p14:creationId xmlns:p14="http://schemas.microsoft.com/office/powerpoint/2010/main" val="113261993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0" y="0"/>
            <a:ext cx="9144793" cy="664522"/>
          </a:xfrm>
          <a:prstGeom prst="rect">
            <a:avLst/>
          </a:prstGeom>
        </p:spPr>
      </p:pic>
      <p:sp>
        <p:nvSpPr>
          <p:cNvPr id="11" name="矩形 10"/>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2"/>
          <a:stretch>
            <a:fillRect/>
          </a:stretch>
        </p:blipFill>
        <p:spPr>
          <a:xfrm>
            <a:off x="0" y="0"/>
            <a:ext cx="9144793" cy="664522"/>
          </a:xfrm>
          <a:prstGeom prst="rect">
            <a:avLst/>
          </a:prstGeom>
        </p:spPr>
      </p:pic>
      <p:sp>
        <p:nvSpPr>
          <p:cNvPr id="7" name="矩形 6"/>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0" name="矩形 9"/>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19330335"/>
      </p:ext>
    </p:extLst>
  </p:cSld>
  <p:clrMapOvr>
    <a:masterClrMapping/>
  </p:clrMapOvr>
  <p:transition spd="med">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image" Target="../media/image3.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8"/>
          <a:stretch>
            <a:fillRect/>
          </a:stretch>
        </p:blipFill>
        <p:spPr>
          <a:xfrm>
            <a:off x="0" y="0"/>
            <a:ext cx="9144793" cy="664522"/>
          </a:xfrm>
          <a:prstGeom prst="rect">
            <a:avLst/>
          </a:prstGeom>
        </p:spPr>
      </p:pic>
      <p:sp>
        <p:nvSpPr>
          <p:cNvPr id="6" name="文本占位符 5"/>
          <p:cNvSpPr>
            <a:spLocks noGrp="1"/>
          </p:cNvSpPr>
          <p:nvPr>
            <p:ph type="body" idx="1"/>
          </p:nvPr>
        </p:nvSpPr>
        <p:spPr>
          <a:xfrm>
            <a:off x="413468" y="1673352"/>
            <a:ext cx="8340421" cy="4999840"/>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1"/>
          <a:stretch>
            <a:fillRect/>
          </a:stretch>
        </p:blipFill>
        <p:spPr>
          <a:xfrm>
            <a:off x="0" y="1231682"/>
            <a:ext cx="9144000" cy="332713"/>
          </a:xfrm>
          <a:prstGeom prst="rect">
            <a:avLst/>
          </a:prstGeom>
        </p:spPr>
      </p:pic>
      <p:sp>
        <p:nvSpPr>
          <p:cNvPr id="4" name="标题占位符 3"/>
          <p:cNvSpPr>
            <a:spLocks noGrp="1"/>
          </p:cNvSpPr>
          <p:nvPr>
            <p:ph type="title"/>
          </p:nvPr>
        </p:nvSpPr>
        <p:spPr>
          <a:xfrm>
            <a:off x="413468" y="863020"/>
            <a:ext cx="8410492" cy="701375"/>
          </a:xfrm>
          <a:prstGeom prst="rect">
            <a:avLst/>
          </a:prstGeom>
        </p:spPr>
        <p:txBody>
          <a:bodyPr vert="horz" lIns="91440" tIns="45720" rIns="91440" bIns="45720" rtlCol="0" anchor="ctr">
            <a:normAutofit/>
          </a:bodyPr>
          <a:lstStyle/>
          <a:p>
            <a:r>
              <a:rPr lang="zh-CN" altLang="en-US"/>
              <a:t>单击此处编辑母版标题样式</a:t>
            </a:r>
          </a:p>
        </p:txBody>
      </p:sp>
      <p:pic>
        <p:nvPicPr>
          <p:cNvPr id="9" name="图片 8"/>
          <p:cNvPicPr>
            <a:picLocks noChangeAspect="1"/>
          </p:cNvPicPr>
          <p:nvPr userDrawn="1"/>
        </p:nvPicPr>
        <p:blipFill>
          <a:blip r:embed="rId18"/>
          <a:stretch>
            <a:fillRect/>
          </a:stretch>
        </p:blipFill>
        <p:spPr>
          <a:xfrm>
            <a:off x="0" y="0"/>
            <a:ext cx="9144793" cy="664522"/>
          </a:xfrm>
          <a:prstGeom prst="rect">
            <a:avLst/>
          </a:prstGeom>
        </p:spPr>
      </p:pic>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6" name="矩形 15"/>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21"/>
          <a:stretch>
            <a:fillRect/>
          </a:stretch>
        </p:blipFill>
        <p:spPr>
          <a:xfrm>
            <a:off x="0" y="1231682"/>
            <a:ext cx="9144000" cy="332713"/>
          </a:xfrm>
          <a:prstGeom prst="rect">
            <a:avLst/>
          </a:prstGeom>
        </p:spPr>
      </p:pic>
    </p:spTree>
    <p:extLst>
      <p:ext uri="{BB962C8B-B14F-4D97-AF65-F5344CB8AC3E}">
        <p14:creationId xmlns:p14="http://schemas.microsoft.com/office/powerpoint/2010/main" val="3265737396"/>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Lst>
  <p:transition spd="med">
    <p:push/>
  </p:transition>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36.jpe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jpeg"/><Relationship Id="rId5" Type="http://schemas.openxmlformats.org/officeDocument/2006/relationships/image" Target="../media/image19.jpeg"/><Relationship Id="rId10" Type="http://schemas.openxmlformats.org/officeDocument/2006/relationships/image" Target="../media/image24.jpeg"/><Relationship Id="rId4" Type="http://schemas.openxmlformats.org/officeDocument/2006/relationships/image" Target="../media/image18.jpeg"/><Relationship Id="rId9" Type="http://schemas.openxmlformats.org/officeDocument/2006/relationships/image" Target="../media/image23.jpeg"/></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s://github.com/wolverinn/Waking-Up" TargetMode="Externa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sz="4400" dirty="0"/>
              <a:t>实习经验分享</a:t>
            </a:r>
          </a:p>
        </p:txBody>
      </p:sp>
      <p:sp>
        <p:nvSpPr>
          <p:cNvPr id="5" name="副标题 4"/>
          <p:cNvSpPr>
            <a:spLocks noGrp="1"/>
          </p:cNvSpPr>
          <p:nvPr>
            <p:ph type="subTitle" idx="1"/>
          </p:nvPr>
        </p:nvSpPr>
        <p:spPr/>
        <p:txBody>
          <a:bodyPr/>
          <a:lstStyle/>
          <a:p>
            <a:r>
              <a:rPr lang="en-US" altLang="zh-CN" sz="2800" dirty="0"/>
              <a:t>2023/3/26</a:t>
            </a:r>
          </a:p>
          <a:p>
            <a:r>
              <a:rPr lang="zh-CN" altLang="en-US" sz="2800" dirty="0"/>
              <a:t>林子宏</a:t>
            </a:r>
            <a:endParaRPr lang="en-US" altLang="zh-CN" sz="2800" dirty="0"/>
          </a:p>
        </p:txBody>
      </p:sp>
    </p:spTree>
    <p:extLst>
      <p:ext uri="{BB962C8B-B14F-4D97-AF65-F5344CB8AC3E}">
        <p14:creationId xmlns:p14="http://schemas.microsoft.com/office/powerpoint/2010/main" val="16918201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了解岗位需求</a:t>
            </a:r>
          </a:p>
        </p:txBody>
      </p:sp>
      <p:pic>
        <p:nvPicPr>
          <p:cNvPr id="3" name="图片 2">
            <a:extLst>
              <a:ext uri="{FF2B5EF4-FFF2-40B4-BE49-F238E27FC236}">
                <a16:creationId xmlns:a16="http://schemas.microsoft.com/office/drawing/2014/main" id="{E76C81B0-A4BB-E287-A3E3-62206DE246F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787" r="1919" b="39419"/>
          <a:stretch/>
        </p:blipFill>
        <p:spPr>
          <a:xfrm>
            <a:off x="205154" y="1729155"/>
            <a:ext cx="4015154" cy="4948910"/>
          </a:xfrm>
          <a:prstGeom prst="rect">
            <a:avLst/>
          </a:prstGeom>
        </p:spPr>
      </p:pic>
      <p:sp>
        <p:nvSpPr>
          <p:cNvPr id="4" name="矩形 3">
            <a:extLst>
              <a:ext uri="{FF2B5EF4-FFF2-40B4-BE49-F238E27FC236}">
                <a16:creationId xmlns:a16="http://schemas.microsoft.com/office/drawing/2014/main" id="{88215175-F069-AB24-B020-92214B49B098}"/>
              </a:ext>
            </a:extLst>
          </p:cNvPr>
          <p:cNvSpPr/>
          <p:nvPr/>
        </p:nvSpPr>
        <p:spPr>
          <a:xfrm>
            <a:off x="494025" y="5715000"/>
            <a:ext cx="3263221" cy="2110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859156FF-B598-1D78-A03A-61FED3B08BA7}"/>
              </a:ext>
            </a:extLst>
          </p:cNvPr>
          <p:cNvSpPr/>
          <p:nvPr/>
        </p:nvSpPr>
        <p:spPr>
          <a:xfrm>
            <a:off x="494026" y="5414299"/>
            <a:ext cx="2741544" cy="2110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074" name="Picture 2">
            <a:extLst>
              <a:ext uri="{FF2B5EF4-FFF2-40B4-BE49-F238E27FC236}">
                <a16:creationId xmlns:a16="http://schemas.microsoft.com/office/drawing/2014/main" id="{147BD358-9450-C4D9-50E1-AB9EEAE9CB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2164373"/>
            <a:ext cx="3852985" cy="21673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A0366A9A-A8AC-7410-C71A-EEB2DA1864E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2051" y="4523452"/>
            <a:ext cx="2926565" cy="1992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4108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C7D1F2C-A8D6-14D1-FC13-75A28691C7B5}"/>
              </a:ext>
            </a:extLst>
          </p:cNvPr>
          <p:cNvPicPr>
            <a:picLocks noChangeAspect="1"/>
          </p:cNvPicPr>
          <p:nvPr/>
        </p:nvPicPr>
        <p:blipFill rotWithShape="1">
          <a:blip r:embed="rId2">
            <a:extLst>
              <a:ext uri="{28A0092B-C50C-407E-A947-70E740481C1C}">
                <a14:useLocalDpi xmlns:a14="http://schemas.microsoft.com/office/drawing/2010/main" val="0"/>
              </a:ext>
            </a:extLst>
          </a:blip>
          <a:srcRect l="6821" t="4494" r="-2" b="15097"/>
          <a:stretch/>
        </p:blipFill>
        <p:spPr>
          <a:xfrm>
            <a:off x="142331" y="1899138"/>
            <a:ext cx="5707483" cy="3059724"/>
          </a:xfrm>
          <a:prstGeom prst="rect">
            <a:avLst/>
          </a:prstGeom>
        </p:spPr>
      </p:pic>
      <p:sp>
        <p:nvSpPr>
          <p:cNvPr id="6" name="标题 5"/>
          <p:cNvSpPr>
            <a:spLocks noGrp="1"/>
          </p:cNvSpPr>
          <p:nvPr>
            <p:ph type="title"/>
          </p:nvPr>
        </p:nvSpPr>
        <p:spPr/>
        <p:txBody>
          <a:bodyPr/>
          <a:lstStyle/>
          <a:p>
            <a:r>
              <a:rPr lang="zh-CN" altLang="en-US" dirty="0"/>
              <a:t>了解岗位需求</a:t>
            </a:r>
          </a:p>
        </p:txBody>
      </p:sp>
      <p:sp>
        <p:nvSpPr>
          <p:cNvPr id="4" name="矩形 3">
            <a:extLst>
              <a:ext uri="{FF2B5EF4-FFF2-40B4-BE49-F238E27FC236}">
                <a16:creationId xmlns:a16="http://schemas.microsoft.com/office/drawing/2014/main" id="{88215175-F069-AB24-B020-92214B49B098}"/>
              </a:ext>
            </a:extLst>
          </p:cNvPr>
          <p:cNvSpPr/>
          <p:nvPr/>
        </p:nvSpPr>
        <p:spPr>
          <a:xfrm>
            <a:off x="417826" y="4091354"/>
            <a:ext cx="2952559" cy="2110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859156FF-B598-1D78-A03A-61FED3B08BA7}"/>
              </a:ext>
            </a:extLst>
          </p:cNvPr>
          <p:cNvSpPr/>
          <p:nvPr/>
        </p:nvSpPr>
        <p:spPr>
          <a:xfrm>
            <a:off x="417826" y="3837546"/>
            <a:ext cx="3040482" cy="2110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a:extLst>
              <a:ext uri="{FF2B5EF4-FFF2-40B4-BE49-F238E27FC236}">
                <a16:creationId xmlns:a16="http://schemas.microsoft.com/office/drawing/2014/main" id="{C08E2779-5D48-DC1D-D20C-A952309B1097}"/>
              </a:ext>
            </a:extLst>
          </p:cNvPr>
          <p:cNvSpPr/>
          <p:nvPr/>
        </p:nvSpPr>
        <p:spPr>
          <a:xfrm>
            <a:off x="417825" y="4314093"/>
            <a:ext cx="4306575" cy="2110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098" name="Picture 2">
            <a:extLst>
              <a:ext uri="{FF2B5EF4-FFF2-40B4-BE49-F238E27FC236}">
                <a16:creationId xmlns:a16="http://schemas.microsoft.com/office/drawing/2014/main" id="{3500F513-F239-C19E-5F0C-C81D84DF888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4400" y="1652953"/>
            <a:ext cx="3897923" cy="194896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26EC7A4D-05A0-59D7-68B0-1287B8C904B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92023" y="3467857"/>
            <a:ext cx="2860431" cy="98029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BDA6C2E9-1FC2-93B1-FD51-A63EAC3852A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94172" y="4970586"/>
            <a:ext cx="2487043" cy="164269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25B287FC-251B-018F-6EA4-BD349305F7F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15706" y="5017362"/>
            <a:ext cx="3206263" cy="142556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2BA5F955-9B6A-B436-6C56-6CA31338E42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6830" y="4965183"/>
            <a:ext cx="1940169" cy="164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463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494024" y="1685678"/>
            <a:ext cx="8427237" cy="2077430"/>
          </a:xfrm>
        </p:spPr>
        <p:txBody>
          <a:bodyPr>
            <a:normAutofit/>
          </a:bodyPr>
          <a:lstStyle/>
          <a:p>
            <a:r>
              <a:rPr lang="zh-CN" altLang="en-US" dirty="0"/>
              <a:t>学长内推 </a:t>
            </a:r>
            <a:r>
              <a:rPr lang="en-US" altLang="zh-CN" dirty="0"/>
              <a:t>&gt; </a:t>
            </a:r>
            <a:r>
              <a:rPr lang="zh-CN" altLang="en-US" dirty="0"/>
              <a:t>内部人员内推 </a:t>
            </a:r>
            <a:r>
              <a:rPr lang="en-US" altLang="zh-CN" dirty="0"/>
              <a:t>&gt; </a:t>
            </a:r>
            <a:r>
              <a:rPr lang="zh-CN" altLang="en-US" dirty="0"/>
              <a:t>官网投递       校招 </a:t>
            </a:r>
            <a:r>
              <a:rPr lang="en-US" altLang="zh-CN" dirty="0"/>
              <a:t>&gt;&gt; </a:t>
            </a:r>
            <a:r>
              <a:rPr lang="zh-CN" altLang="en-US" dirty="0"/>
              <a:t>社招</a:t>
            </a:r>
            <a:endParaRPr lang="en-US" altLang="zh-CN" dirty="0"/>
          </a:p>
          <a:p>
            <a:r>
              <a:rPr lang="zh-CN" altLang="en-US" dirty="0"/>
              <a:t>看岗位信息：交大就业交流群、官网、牛客、电院招聘会</a:t>
            </a:r>
            <a:endParaRPr lang="en-US" altLang="zh-CN" dirty="0"/>
          </a:p>
          <a:p>
            <a:r>
              <a:rPr lang="zh-CN" altLang="en-US" dirty="0"/>
              <a:t>获取更多就业信息、面经：直接问学长、逛水源、看牛客、</a:t>
            </a:r>
            <a:r>
              <a:rPr lang="en-US" altLang="zh-CN" dirty="0" err="1"/>
              <a:t>Github</a:t>
            </a:r>
            <a:endParaRPr lang="en-US" altLang="zh-CN" dirty="0"/>
          </a:p>
          <a:p>
            <a:r>
              <a:rPr lang="en-US" altLang="zh-CN" dirty="0"/>
              <a:t>https://github.com/SJTU-SE/awesome-interview</a:t>
            </a:r>
          </a:p>
        </p:txBody>
      </p:sp>
      <p:sp>
        <p:nvSpPr>
          <p:cNvPr id="3" name="标题 2"/>
          <p:cNvSpPr>
            <a:spLocks noGrp="1"/>
          </p:cNvSpPr>
          <p:nvPr>
            <p:ph type="title"/>
          </p:nvPr>
        </p:nvSpPr>
        <p:spPr/>
        <p:txBody>
          <a:bodyPr/>
          <a:lstStyle/>
          <a:p>
            <a:r>
              <a:rPr lang="zh-CN" altLang="en-US" dirty="0"/>
              <a:t>怎么投递？如何获取优质资源？</a:t>
            </a:r>
          </a:p>
        </p:txBody>
      </p:sp>
      <p:pic>
        <p:nvPicPr>
          <p:cNvPr id="4" name="图片 3">
            <a:extLst>
              <a:ext uri="{FF2B5EF4-FFF2-40B4-BE49-F238E27FC236}">
                <a16:creationId xmlns:a16="http://schemas.microsoft.com/office/drawing/2014/main" id="{49FF8AE1-D979-DADB-0611-3130B44DC0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0563" y="3645877"/>
            <a:ext cx="4101422" cy="3061284"/>
          </a:xfrm>
          <a:prstGeom prst="rect">
            <a:avLst/>
          </a:prstGeom>
        </p:spPr>
      </p:pic>
      <p:pic>
        <p:nvPicPr>
          <p:cNvPr id="7" name="图片 6">
            <a:extLst>
              <a:ext uri="{FF2B5EF4-FFF2-40B4-BE49-F238E27FC236}">
                <a16:creationId xmlns:a16="http://schemas.microsoft.com/office/drawing/2014/main" id="{66E03291-8340-98D2-96CE-D50F903949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5262" y="3677629"/>
            <a:ext cx="2909012" cy="2989385"/>
          </a:xfrm>
          <a:prstGeom prst="rect">
            <a:avLst/>
          </a:prstGeom>
        </p:spPr>
      </p:pic>
    </p:spTree>
    <p:extLst>
      <p:ext uri="{BB962C8B-B14F-4D97-AF65-F5344CB8AC3E}">
        <p14:creationId xmlns:p14="http://schemas.microsoft.com/office/powerpoint/2010/main" val="1749806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我会投递了，怎么准备简历？</a:t>
            </a:r>
          </a:p>
        </p:txBody>
      </p:sp>
      <p:pic>
        <p:nvPicPr>
          <p:cNvPr id="9" name="内容占位符 8">
            <a:extLst>
              <a:ext uri="{FF2B5EF4-FFF2-40B4-BE49-F238E27FC236}">
                <a16:creationId xmlns:a16="http://schemas.microsoft.com/office/drawing/2014/main" id="{A7F843B9-88C0-9027-CD04-1B7F0ACA9972}"/>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255617" y="1724757"/>
            <a:ext cx="3524191" cy="4921250"/>
          </a:xfrm>
        </p:spPr>
      </p:pic>
      <p:sp>
        <p:nvSpPr>
          <p:cNvPr id="10" name="矩形 9">
            <a:extLst>
              <a:ext uri="{FF2B5EF4-FFF2-40B4-BE49-F238E27FC236}">
                <a16:creationId xmlns:a16="http://schemas.microsoft.com/office/drawing/2014/main" id="{10BDFDB9-0450-1841-0FE1-5E16F336BF9F}"/>
              </a:ext>
            </a:extLst>
          </p:cNvPr>
          <p:cNvSpPr/>
          <p:nvPr/>
        </p:nvSpPr>
        <p:spPr>
          <a:xfrm>
            <a:off x="314325" y="3148013"/>
            <a:ext cx="3465483" cy="8096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7CB475C-8A52-D29A-422A-539BC210A0C1}"/>
              </a:ext>
            </a:extLst>
          </p:cNvPr>
          <p:cNvSpPr/>
          <p:nvPr/>
        </p:nvSpPr>
        <p:spPr>
          <a:xfrm>
            <a:off x="447675" y="4038600"/>
            <a:ext cx="1733550" cy="4524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内容占位符 4">
            <a:extLst>
              <a:ext uri="{FF2B5EF4-FFF2-40B4-BE49-F238E27FC236}">
                <a16:creationId xmlns:a16="http://schemas.microsoft.com/office/drawing/2014/main" id="{6A84B6DD-46C7-8630-4D00-422EF37D2965}"/>
              </a:ext>
            </a:extLst>
          </p:cNvPr>
          <p:cNvSpPr txBox="1">
            <a:spLocks/>
          </p:cNvSpPr>
          <p:nvPr/>
        </p:nvSpPr>
        <p:spPr>
          <a:xfrm>
            <a:off x="3971866" y="1678658"/>
            <a:ext cx="4916517" cy="517232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典型错误！写了一堆和岗位无关的信息：比较经典的是担当了什么班干部、团支书，参加一些社会实践活动，这些与技术岗位没有任何关系！</a:t>
            </a:r>
            <a:endParaRPr lang="en-US" altLang="zh-CN" dirty="0"/>
          </a:p>
          <a:p>
            <a:r>
              <a:rPr lang="zh-CN" altLang="en-US" dirty="0"/>
              <a:t>写面试官可能会感兴趣的项目、实习经历，有把握的内容可以写上去，诱导面试官问你（提前准备好回答）</a:t>
            </a:r>
            <a:endParaRPr lang="en-US" altLang="zh-CN" dirty="0"/>
          </a:p>
          <a:p>
            <a:r>
              <a:rPr lang="zh-CN" altLang="en-US" dirty="0"/>
              <a:t>不要写什么“精通</a:t>
            </a:r>
            <a:r>
              <a:rPr lang="en-US" altLang="zh-CN" dirty="0"/>
              <a:t>C++</a:t>
            </a:r>
            <a:r>
              <a:rPr lang="zh-CN" altLang="en-US" dirty="0"/>
              <a:t>、精通</a:t>
            </a:r>
            <a:r>
              <a:rPr lang="en-US" altLang="zh-CN" dirty="0"/>
              <a:t>JAVA</a:t>
            </a:r>
            <a:r>
              <a:rPr lang="zh-CN" altLang="en-US" dirty="0"/>
              <a:t>”，也不要写太多只是略有了解的东西，技术面三面可以问死你。</a:t>
            </a:r>
            <a:endParaRPr lang="en-US" altLang="zh-CN" dirty="0"/>
          </a:p>
        </p:txBody>
      </p:sp>
    </p:spTree>
    <p:extLst>
      <p:ext uri="{BB962C8B-B14F-4D97-AF65-F5344CB8AC3E}">
        <p14:creationId xmlns:p14="http://schemas.microsoft.com/office/powerpoint/2010/main" val="593904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什么时候投递？找工作流程是怎么样的？</a:t>
            </a:r>
          </a:p>
        </p:txBody>
      </p:sp>
      <p:sp>
        <p:nvSpPr>
          <p:cNvPr id="4" name="内容占位符 3">
            <a:extLst>
              <a:ext uri="{FF2B5EF4-FFF2-40B4-BE49-F238E27FC236}">
                <a16:creationId xmlns:a16="http://schemas.microsoft.com/office/drawing/2014/main" id="{5DB6963D-1566-664E-F04A-612BCF5274CE}"/>
              </a:ext>
            </a:extLst>
          </p:cNvPr>
          <p:cNvSpPr>
            <a:spLocks noGrp="1"/>
          </p:cNvSpPr>
          <p:nvPr>
            <p:ph sz="quarter" idx="10"/>
          </p:nvPr>
        </p:nvSpPr>
        <p:spPr/>
        <p:txBody>
          <a:bodyPr/>
          <a:lstStyle/>
          <a:p>
            <a:r>
              <a:rPr lang="zh-CN" altLang="en-US" dirty="0"/>
              <a:t>春招和秋招很多公司和部门都是在正式春秋招前一个月就开始招人了</a:t>
            </a:r>
            <a:endParaRPr lang="en-US" altLang="zh-CN" dirty="0"/>
          </a:p>
          <a:p>
            <a:pPr marL="0" indent="0">
              <a:buNone/>
            </a:pPr>
            <a:r>
              <a:rPr lang="zh-CN" altLang="en-US" dirty="0"/>
              <a:t>春招：</a:t>
            </a:r>
            <a:r>
              <a:rPr lang="en-US" altLang="zh-CN" dirty="0"/>
              <a:t>1-2</a:t>
            </a:r>
            <a:r>
              <a:rPr lang="zh-CN" altLang="en-US" dirty="0"/>
              <a:t>月份开始 秋招 </a:t>
            </a:r>
            <a:r>
              <a:rPr lang="en-US" altLang="zh-CN" dirty="0"/>
              <a:t>6-7</a:t>
            </a:r>
            <a:r>
              <a:rPr lang="zh-CN" altLang="en-US" dirty="0"/>
              <a:t>月</a:t>
            </a:r>
            <a:endParaRPr lang="en-US" altLang="zh-CN" dirty="0"/>
          </a:p>
          <a:p>
            <a:r>
              <a:rPr lang="zh-CN" altLang="en-US" dirty="0"/>
              <a:t>提前</a:t>
            </a:r>
            <a:r>
              <a:rPr lang="en-US" altLang="zh-CN" dirty="0"/>
              <a:t>1-2</a:t>
            </a:r>
            <a:r>
              <a:rPr lang="zh-CN" altLang="en-US" dirty="0"/>
              <a:t>个月准备八股、刷题、看面经查漏补缺、练习面试</a:t>
            </a:r>
            <a:endParaRPr lang="en-US" altLang="zh-CN" dirty="0"/>
          </a:p>
          <a:p>
            <a:r>
              <a:rPr lang="zh-CN" altLang="en-US" dirty="0"/>
              <a:t>微软、亚马逊等外企招人比国内早一个月，要提早关注</a:t>
            </a:r>
            <a:endParaRPr lang="en-US" altLang="zh-CN" dirty="0"/>
          </a:p>
          <a:p>
            <a:r>
              <a:rPr lang="zh-CN" altLang="en-US" dirty="0"/>
              <a:t>海投！本来就是双向选择，公司把你泡池子，你也投十几家乃至几十家公司，最后选心仪 </a:t>
            </a:r>
            <a:r>
              <a:rPr lang="en-US" altLang="zh-CN" dirty="0"/>
              <a:t>Offer</a:t>
            </a:r>
            <a:r>
              <a:rPr lang="zh-CN" altLang="en-US" dirty="0"/>
              <a:t>！</a:t>
            </a:r>
            <a:endParaRPr lang="en-US" altLang="zh-CN" dirty="0"/>
          </a:p>
          <a:p>
            <a:r>
              <a:rPr lang="zh-CN" altLang="en-US" dirty="0"/>
              <a:t>一些大厂 </a:t>
            </a:r>
            <a:r>
              <a:rPr lang="en-US" altLang="zh-CN" dirty="0"/>
              <a:t>HR </a:t>
            </a:r>
            <a:r>
              <a:rPr lang="zh-CN" altLang="en-US" dirty="0"/>
              <a:t>面也会挂人：字节、阿里</a:t>
            </a:r>
            <a:endParaRPr lang="en-US" altLang="zh-CN" dirty="0"/>
          </a:p>
          <a:p>
            <a:r>
              <a:rPr lang="zh-CN" altLang="en-US" dirty="0"/>
              <a:t>一般流程：笔试（内推可免）</a:t>
            </a:r>
            <a:r>
              <a:rPr lang="en-US" altLang="zh-CN" dirty="0"/>
              <a:t>——</a:t>
            </a:r>
            <a:r>
              <a:rPr lang="zh-CN" altLang="en-US" dirty="0"/>
              <a:t>二到三轮技术面</a:t>
            </a:r>
            <a:r>
              <a:rPr lang="en-US" altLang="zh-CN" dirty="0"/>
              <a:t>——HR</a:t>
            </a:r>
            <a:r>
              <a:rPr lang="zh-CN" altLang="en-US" dirty="0"/>
              <a:t>面</a:t>
            </a:r>
            <a:r>
              <a:rPr lang="en-US" altLang="zh-CN" dirty="0"/>
              <a:t>——</a:t>
            </a:r>
            <a:r>
              <a:rPr lang="zh-CN" altLang="en-US" dirty="0"/>
              <a:t>发意向</a:t>
            </a:r>
            <a:r>
              <a:rPr lang="en-US" altLang="zh-CN" dirty="0"/>
              <a:t>——</a:t>
            </a:r>
            <a:r>
              <a:rPr lang="zh-CN" altLang="en-US" dirty="0"/>
              <a:t>签三方</a:t>
            </a:r>
            <a:endParaRPr lang="en-US" altLang="zh-CN" dirty="0"/>
          </a:p>
          <a:p>
            <a:pPr marL="0" indent="0">
              <a:buNone/>
            </a:pPr>
            <a:r>
              <a:rPr lang="zh-CN" altLang="en-US" dirty="0"/>
              <a:t>不要拘泥于一家公司，也不要过度拘泥于大厂，多投投多看看！</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2500258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面试问什么？</a:t>
            </a:r>
          </a:p>
        </p:txBody>
      </p:sp>
      <p:sp>
        <p:nvSpPr>
          <p:cNvPr id="4" name="内容占位符 3">
            <a:extLst>
              <a:ext uri="{FF2B5EF4-FFF2-40B4-BE49-F238E27FC236}">
                <a16:creationId xmlns:a16="http://schemas.microsoft.com/office/drawing/2014/main" id="{5DB6963D-1566-664E-F04A-612BCF5274CE}"/>
              </a:ext>
            </a:extLst>
          </p:cNvPr>
          <p:cNvSpPr>
            <a:spLocks noGrp="1"/>
          </p:cNvSpPr>
          <p:nvPr>
            <p:ph sz="quarter" idx="10"/>
          </p:nvPr>
        </p:nvSpPr>
        <p:spPr/>
        <p:txBody>
          <a:bodyPr/>
          <a:lstStyle/>
          <a:p>
            <a:r>
              <a:rPr lang="zh-CN" altLang="en-US" dirty="0"/>
              <a:t>八股、项目、当场做题</a:t>
            </a:r>
            <a:endParaRPr lang="en-US" altLang="zh-CN" dirty="0"/>
          </a:p>
          <a:p>
            <a:r>
              <a:rPr lang="zh-CN" altLang="en-US" dirty="0"/>
              <a:t>更多的请看 </a:t>
            </a:r>
            <a:r>
              <a:rPr lang="en-US" altLang="zh-CN" dirty="0" err="1"/>
              <a:t>Github</a:t>
            </a:r>
            <a:r>
              <a:rPr lang="en-US" altLang="zh-CN" dirty="0"/>
              <a:t> </a:t>
            </a:r>
            <a:r>
              <a:rPr lang="zh-CN" altLang="en-US" dirty="0"/>
              <a:t>或者牛客上的面经</a:t>
            </a:r>
            <a:endParaRPr lang="en-US" altLang="zh-CN" dirty="0"/>
          </a:p>
          <a:p>
            <a:endParaRPr lang="zh-CN" altLang="en-US" dirty="0"/>
          </a:p>
        </p:txBody>
      </p:sp>
      <p:pic>
        <p:nvPicPr>
          <p:cNvPr id="5" name="图片 4">
            <a:extLst>
              <a:ext uri="{FF2B5EF4-FFF2-40B4-BE49-F238E27FC236}">
                <a16:creationId xmlns:a16="http://schemas.microsoft.com/office/drawing/2014/main" id="{D4B0AE7B-8658-691A-939E-C2762BFAFC1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1497" r="2965" b="10356"/>
          <a:stretch/>
        </p:blipFill>
        <p:spPr>
          <a:xfrm>
            <a:off x="436685" y="2806700"/>
            <a:ext cx="2077915" cy="3625850"/>
          </a:xfrm>
          <a:prstGeom prst="rect">
            <a:avLst/>
          </a:prstGeom>
        </p:spPr>
      </p:pic>
      <p:pic>
        <p:nvPicPr>
          <p:cNvPr id="7" name="图片 6">
            <a:extLst>
              <a:ext uri="{FF2B5EF4-FFF2-40B4-BE49-F238E27FC236}">
                <a16:creationId xmlns:a16="http://schemas.microsoft.com/office/drawing/2014/main" id="{819427DF-B33D-7C04-ED70-F2C08DD244C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19167" r="1852" b="7592"/>
          <a:stretch/>
        </p:blipFill>
        <p:spPr>
          <a:xfrm>
            <a:off x="5154735" y="1635002"/>
            <a:ext cx="3106615" cy="5022850"/>
          </a:xfrm>
          <a:prstGeom prst="rect">
            <a:avLst/>
          </a:prstGeom>
        </p:spPr>
      </p:pic>
    </p:spTree>
    <p:extLst>
      <p:ext uri="{BB962C8B-B14F-4D97-AF65-F5344CB8AC3E}">
        <p14:creationId xmlns:p14="http://schemas.microsoft.com/office/powerpoint/2010/main" val="409913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说在最后</a:t>
            </a:r>
          </a:p>
        </p:txBody>
      </p:sp>
      <p:sp>
        <p:nvSpPr>
          <p:cNvPr id="4" name="内容占位符 3">
            <a:extLst>
              <a:ext uri="{FF2B5EF4-FFF2-40B4-BE49-F238E27FC236}">
                <a16:creationId xmlns:a16="http://schemas.microsoft.com/office/drawing/2014/main" id="{5DB6963D-1566-664E-F04A-612BCF5274CE}"/>
              </a:ext>
            </a:extLst>
          </p:cNvPr>
          <p:cNvSpPr>
            <a:spLocks noGrp="1"/>
          </p:cNvSpPr>
          <p:nvPr>
            <p:ph sz="quarter" idx="10"/>
          </p:nvPr>
        </p:nvSpPr>
        <p:spPr/>
        <p:txBody>
          <a:bodyPr/>
          <a:lstStyle/>
          <a:p>
            <a:r>
              <a:rPr lang="zh-CN" altLang="en-US" dirty="0"/>
              <a:t>保持良好的心态，做自己比什么都重要。他强任他强。</a:t>
            </a:r>
            <a:endParaRPr lang="en-US" altLang="zh-CN" dirty="0"/>
          </a:p>
          <a:p>
            <a:r>
              <a:rPr lang="zh-CN" altLang="en-US" dirty="0"/>
              <a:t>时刻明确自己想要什么，大学四年很短也很长，做好四年的规划。</a:t>
            </a:r>
            <a:endParaRPr lang="en-US" altLang="zh-CN" dirty="0"/>
          </a:p>
          <a:p>
            <a:r>
              <a:rPr lang="zh-CN" altLang="en-US" dirty="0"/>
              <a:t>不要盲目地卷，多了解一些实际情况，了解外面的世界，思考人生的意义。</a:t>
            </a:r>
            <a:endParaRPr lang="en-US" altLang="zh-CN" dirty="0"/>
          </a:p>
          <a:p>
            <a:pPr marL="0" indent="0">
              <a:buNone/>
            </a:pPr>
            <a:endParaRPr lang="en-US" altLang="zh-CN" dirty="0"/>
          </a:p>
          <a:p>
            <a:pPr marL="0" indent="0">
              <a:buNone/>
            </a:pPr>
            <a:r>
              <a:rPr lang="zh-CN" altLang="en-US" dirty="0"/>
              <a:t>人活在世，卷绝不是人生的全部，更不是生命的终极意义。</a:t>
            </a:r>
            <a:endParaRPr lang="en-US" altLang="zh-CN" dirty="0"/>
          </a:p>
          <a:p>
            <a:endParaRPr lang="en-US" altLang="zh-CN" dirty="0"/>
          </a:p>
        </p:txBody>
      </p:sp>
      <p:pic>
        <p:nvPicPr>
          <p:cNvPr id="8" name="图片 7">
            <a:extLst>
              <a:ext uri="{FF2B5EF4-FFF2-40B4-BE49-F238E27FC236}">
                <a16:creationId xmlns:a16="http://schemas.microsoft.com/office/drawing/2014/main" id="{D88BE650-B25C-4876-CCC1-61C4FABF83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28800" y="736599"/>
            <a:ext cx="3852950" cy="5982775"/>
          </a:xfrm>
          <a:prstGeom prst="rect">
            <a:avLst/>
          </a:prstGeom>
        </p:spPr>
      </p:pic>
    </p:spTree>
    <p:extLst>
      <p:ext uri="{BB962C8B-B14F-4D97-AF65-F5344CB8AC3E}">
        <p14:creationId xmlns:p14="http://schemas.microsoft.com/office/powerpoint/2010/main" val="878486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ea"/>
                <a:ea typeface="+mn-ea"/>
              </a:rPr>
              <a:t>谢谢！</a:t>
            </a:r>
          </a:p>
        </p:txBody>
      </p:sp>
    </p:spTree>
    <p:extLst>
      <p:ext uri="{BB962C8B-B14F-4D97-AF65-F5344CB8AC3E}">
        <p14:creationId xmlns:p14="http://schemas.microsoft.com/office/powerpoint/2010/main" val="1362973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5" y="1685678"/>
            <a:ext cx="7113275" cy="4921498"/>
          </a:xfrm>
        </p:spPr>
        <p:txBody>
          <a:bodyPr/>
          <a:lstStyle/>
          <a:p>
            <a:pPr>
              <a:lnSpc>
                <a:spcPct val="150000"/>
              </a:lnSpc>
            </a:pPr>
            <a:r>
              <a:rPr lang="zh-CN" altLang="en-US" dirty="0"/>
              <a:t>软院 大四 已保研</a:t>
            </a:r>
            <a:endParaRPr lang="en-US" altLang="zh-CN" dirty="0"/>
          </a:p>
          <a:p>
            <a:pPr>
              <a:lnSpc>
                <a:spcPct val="150000"/>
              </a:lnSpc>
            </a:pPr>
            <a:r>
              <a:rPr lang="zh-CN" altLang="en-US" dirty="0"/>
              <a:t>有一段在 </a:t>
            </a:r>
            <a:r>
              <a:rPr lang="en-US" altLang="zh-CN" dirty="0"/>
              <a:t>Morgan Stanley </a:t>
            </a:r>
            <a:r>
              <a:rPr lang="zh-CN" altLang="en-US" dirty="0"/>
              <a:t>的实习经历，以及几次外包。</a:t>
            </a:r>
            <a:endParaRPr lang="en-US" altLang="zh-CN" dirty="0"/>
          </a:p>
          <a:p>
            <a:pPr>
              <a:lnSpc>
                <a:spcPct val="150000"/>
              </a:lnSpc>
            </a:pPr>
            <a:r>
              <a:rPr lang="zh-CN" altLang="en-US" dirty="0"/>
              <a:t>本人技术栈</a:t>
            </a:r>
            <a:endParaRPr lang="en-US" altLang="zh-CN" dirty="0"/>
          </a:p>
        </p:txBody>
      </p:sp>
      <p:sp>
        <p:nvSpPr>
          <p:cNvPr id="3" name="标题 2"/>
          <p:cNvSpPr>
            <a:spLocks noGrp="1"/>
          </p:cNvSpPr>
          <p:nvPr>
            <p:ph type="title"/>
          </p:nvPr>
        </p:nvSpPr>
        <p:spPr/>
        <p:txBody>
          <a:bodyPr/>
          <a:lstStyle/>
          <a:p>
            <a:r>
              <a:rPr lang="zh-CN" altLang="en-US" dirty="0"/>
              <a:t>自我介绍</a:t>
            </a:r>
          </a:p>
        </p:txBody>
      </p:sp>
      <p:pic>
        <p:nvPicPr>
          <p:cNvPr id="6" name="图片 5">
            <a:extLst>
              <a:ext uri="{FF2B5EF4-FFF2-40B4-BE49-F238E27FC236}">
                <a16:creationId xmlns:a16="http://schemas.microsoft.com/office/drawing/2014/main" id="{4C920943-2182-4151-23C5-9E1D38545207}"/>
              </a:ext>
            </a:extLst>
          </p:cNvPr>
          <p:cNvPicPr>
            <a:picLocks noChangeAspect="1"/>
          </p:cNvPicPr>
          <p:nvPr/>
        </p:nvPicPr>
        <p:blipFill>
          <a:blip r:embed="rId2"/>
          <a:stretch>
            <a:fillRect/>
          </a:stretch>
        </p:blipFill>
        <p:spPr>
          <a:xfrm>
            <a:off x="757709" y="3444086"/>
            <a:ext cx="5109691" cy="1404681"/>
          </a:xfrm>
          <a:prstGeom prst="rect">
            <a:avLst/>
          </a:prstGeom>
        </p:spPr>
      </p:pic>
    </p:spTree>
    <p:extLst>
      <p:ext uri="{BB962C8B-B14F-4D97-AF65-F5344CB8AC3E}">
        <p14:creationId xmlns:p14="http://schemas.microsoft.com/office/powerpoint/2010/main" val="233054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时间线</a:t>
            </a:r>
          </a:p>
        </p:txBody>
      </p:sp>
      <p:cxnSp>
        <p:nvCxnSpPr>
          <p:cNvPr id="6" name="Straight Connector 10">
            <a:extLst>
              <a:ext uri="{FF2B5EF4-FFF2-40B4-BE49-F238E27FC236}">
                <a16:creationId xmlns:a16="http://schemas.microsoft.com/office/drawing/2014/main" id="{292C09C6-E56A-1E6D-D2BE-C5A19BAE0A97}"/>
              </a:ext>
            </a:extLst>
          </p:cNvPr>
          <p:cNvCxnSpPr>
            <a:cxnSpLocks/>
          </p:cNvCxnSpPr>
          <p:nvPr/>
        </p:nvCxnSpPr>
        <p:spPr>
          <a:xfrm>
            <a:off x="722425" y="3538770"/>
            <a:ext cx="2445488" cy="0"/>
          </a:xfrm>
          <a:prstGeom prst="line">
            <a:avLst/>
          </a:prstGeom>
          <a:ln w="50800">
            <a:solidFill>
              <a:srgbClr val="FEB834"/>
            </a:solidFill>
            <a:headEnd type="oval"/>
          </a:ln>
        </p:spPr>
        <p:style>
          <a:lnRef idx="1">
            <a:schemeClr val="accent1"/>
          </a:lnRef>
          <a:fillRef idx="0">
            <a:schemeClr val="accent1"/>
          </a:fillRef>
          <a:effectRef idx="0">
            <a:schemeClr val="accent1"/>
          </a:effectRef>
          <a:fontRef idx="minor">
            <a:schemeClr val="tx1"/>
          </a:fontRef>
        </p:style>
      </p:cxnSp>
      <p:cxnSp>
        <p:nvCxnSpPr>
          <p:cNvPr id="7" name="Straight Connector 12">
            <a:extLst>
              <a:ext uri="{FF2B5EF4-FFF2-40B4-BE49-F238E27FC236}">
                <a16:creationId xmlns:a16="http://schemas.microsoft.com/office/drawing/2014/main" id="{DE047EF0-3673-0C7D-BD97-1B6A5B6B79B3}"/>
              </a:ext>
            </a:extLst>
          </p:cNvPr>
          <p:cNvCxnSpPr>
            <a:cxnSpLocks/>
          </p:cNvCxnSpPr>
          <p:nvPr/>
        </p:nvCxnSpPr>
        <p:spPr>
          <a:xfrm>
            <a:off x="3356768" y="3538770"/>
            <a:ext cx="2445488" cy="0"/>
          </a:xfrm>
          <a:prstGeom prst="line">
            <a:avLst/>
          </a:prstGeom>
          <a:ln w="50800">
            <a:solidFill>
              <a:srgbClr val="94B155"/>
            </a:solidFill>
            <a:headEnd type="oval"/>
          </a:ln>
        </p:spPr>
        <p:style>
          <a:lnRef idx="1">
            <a:schemeClr val="accent1"/>
          </a:lnRef>
          <a:fillRef idx="0">
            <a:schemeClr val="accent1"/>
          </a:fillRef>
          <a:effectRef idx="0">
            <a:schemeClr val="accent1"/>
          </a:effectRef>
          <a:fontRef idx="minor">
            <a:schemeClr val="tx1"/>
          </a:fontRef>
        </p:style>
      </p:cxnSp>
      <p:cxnSp>
        <p:nvCxnSpPr>
          <p:cNvPr id="8" name="Straight Connector 14">
            <a:extLst>
              <a:ext uri="{FF2B5EF4-FFF2-40B4-BE49-F238E27FC236}">
                <a16:creationId xmlns:a16="http://schemas.microsoft.com/office/drawing/2014/main" id="{62315F09-EE69-6332-8D54-6208A78C54C1}"/>
              </a:ext>
            </a:extLst>
          </p:cNvPr>
          <p:cNvCxnSpPr>
            <a:cxnSpLocks/>
          </p:cNvCxnSpPr>
          <p:nvPr/>
        </p:nvCxnSpPr>
        <p:spPr>
          <a:xfrm>
            <a:off x="5991111" y="3538770"/>
            <a:ext cx="2445488" cy="0"/>
          </a:xfrm>
          <a:prstGeom prst="line">
            <a:avLst/>
          </a:prstGeom>
          <a:ln w="50800">
            <a:solidFill>
              <a:srgbClr val="E74C3C"/>
            </a:solidFill>
            <a:headEnd type="oval"/>
          </a:ln>
        </p:spPr>
        <p:style>
          <a:lnRef idx="1">
            <a:schemeClr val="accent1"/>
          </a:lnRef>
          <a:fillRef idx="0">
            <a:schemeClr val="accent1"/>
          </a:fillRef>
          <a:effectRef idx="0">
            <a:schemeClr val="accent1"/>
          </a:effectRef>
          <a:fontRef idx="minor">
            <a:schemeClr val="tx1"/>
          </a:fontRef>
        </p:style>
      </p:cxnSp>
      <p:sp>
        <p:nvSpPr>
          <p:cNvPr id="9" name="Arc 16">
            <a:extLst>
              <a:ext uri="{FF2B5EF4-FFF2-40B4-BE49-F238E27FC236}">
                <a16:creationId xmlns:a16="http://schemas.microsoft.com/office/drawing/2014/main" id="{26C2414B-A181-A171-FC63-7AEE98BADAA9}"/>
              </a:ext>
            </a:extLst>
          </p:cNvPr>
          <p:cNvSpPr/>
          <p:nvPr/>
        </p:nvSpPr>
        <p:spPr>
          <a:xfrm>
            <a:off x="3164115" y="3353713"/>
            <a:ext cx="370114" cy="370114"/>
          </a:xfrm>
          <a:prstGeom prst="arc">
            <a:avLst>
              <a:gd name="adj1" fmla="val 1821037"/>
              <a:gd name="adj2" fmla="val 19752242"/>
            </a:avLst>
          </a:prstGeom>
          <a:noFill/>
          <a:ln w="50800">
            <a:solidFill>
              <a:srgbClr val="FEB8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c 17">
            <a:extLst>
              <a:ext uri="{FF2B5EF4-FFF2-40B4-BE49-F238E27FC236}">
                <a16:creationId xmlns:a16="http://schemas.microsoft.com/office/drawing/2014/main" id="{36A61097-A618-52FA-AD46-F2F6B5D5C207}"/>
              </a:ext>
            </a:extLst>
          </p:cNvPr>
          <p:cNvSpPr/>
          <p:nvPr/>
        </p:nvSpPr>
        <p:spPr>
          <a:xfrm>
            <a:off x="5794660" y="3353713"/>
            <a:ext cx="370114" cy="370114"/>
          </a:xfrm>
          <a:prstGeom prst="arc">
            <a:avLst>
              <a:gd name="adj1" fmla="val 1821037"/>
              <a:gd name="adj2" fmla="val 19752242"/>
            </a:avLst>
          </a:prstGeom>
          <a:noFill/>
          <a:ln w="50800">
            <a:solidFill>
              <a:srgbClr val="94B1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c 18">
            <a:extLst>
              <a:ext uri="{FF2B5EF4-FFF2-40B4-BE49-F238E27FC236}">
                <a16:creationId xmlns:a16="http://schemas.microsoft.com/office/drawing/2014/main" id="{617FA02A-8163-63C1-97C5-FC093CAC42DC}"/>
              </a:ext>
            </a:extLst>
          </p:cNvPr>
          <p:cNvSpPr/>
          <p:nvPr/>
        </p:nvSpPr>
        <p:spPr>
          <a:xfrm>
            <a:off x="8425205" y="3353713"/>
            <a:ext cx="370114" cy="370114"/>
          </a:xfrm>
          <a:prstGeom prst="arc">
            <a:avLst>
              <a:gd name="adj1" fmla="val 1821037"/>
              <a:gd name="adj2" fmla="val 19752242"/>
            </a:avLst>
          </a:prstGeom>
          <a:noFill/>
          <a:ln w="50800">
            <a:solidFill>
              <a:srgbClr val="E74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22">
            <a:extLst>
              <a:ext uri="{FF2B5EF4-FFF2-40B4-BE49-F238E27FC236}">
                <a16:creationId xmlns:a16="http://schemas.microsoft.com/office/drawing/2014/main" id="{8E655A70-6A16-1907-4889-935F352E3DC7}"/>
              </a:ext>
            </a:extLst>
          </p:cNvPr>
          <p:cNvSpPr txBox="1"/>
          <p:nvPr/>
        </p:nvSpPr>
        <p:spPr>
          <a:xfrm>
            <a:off x="968286" y="3169438"/>
            <a:ext cx="646331" cy="369332"/>
          </a:xfrm>
          <a:prstGeom prst="rect">
            <a:avLst/>
          </a:prstGeom>
          <a:noFill/>
        </p:spPr>
        <p:txBody>
          <a:bodyPr wrap="square" rtlCol="0">
            <a:spAutoFit/>
          </a:bodyPr>
          <a:lstStyle/>
          <a:p>
            <a:r>
              <a:rPr lang="zh-CN" altLang="en-US" b="1"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大二</a:t>
            </a:r>
            <a:endParaRPr lang="en-US" b="1"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TextBox 23">
            <a:extLst>
              <a:ext uri="{FF2B5EF4-FFF2-40B4-BE49-F238E27FC236}">
                <a16:creationId xmlns:a16="http://schemas.microsoft.com/office/drawing/2014/main" id="{98E6BE7D-E00B-A94D-5312-E6207FBC2529}"/>
              </a:ext>
            </a:extLst>
          </p:cNvPr>
          <p:cNvSpPr txBox="1"/>
          <p:nvPr/>
        </p:nvSpPr>
        <p:spPr>
          <a:xfrm>
            <a:off x="968287" y="3852789"/>
            <a:ext cx="1918178" cy="954107"/>
          </a:xfrm>
          <a:prstGeom prst="rect">
            <a:avLst/>
          </a:prstGeom>
          <a:noFill/>
        </p:spPr>
        <p:txBody>
          <a:bodyPr wrap="square" rtlCol="0">
            <a:spAutoFit/>
          </a:bodyPr>
          <a:lstStyle/>
          <a:p>
            <a:r>
              <a:rPr lang="zh-CN" altLang="en-US" sz="1400" b="1" dirty="0">
                <a:solidFill>
                  <a:srgbClr val="FEB834"/>
                </a:solidFill>
                <a:latin typeface="Open Sans" panose="020B0606030504020204" pitchFamily="34" charset="0"/>
                <a:ea typeface="Open Sans" panose="020B0606030504020204" pitchFamily="34" charset="0"/>
                <a:cs typeface="Open Sans" panose="020B0606030504020204" pitchFamily="34" charset="0"/>
              </a:rPr>
              <a:t>开始学习专业课，打基础。有能力者准备进入实验室</a:t>
            </a:r>
            <a:r>
              <a:rPr lang="en-US" altLang="zh-CN" sz="1400" b="1" dirty="0">
                <a:solidFill>
                  <a:srgbClr val="FEB834"/>
                </a:solidFill>
                <a:latin typeface="Open Sans" panose="020B0606030504020204" pitchFamily="34" charset="0"/>
                <a:ea typeface="Open Sans" panose="020B0606030504020204" pitchFamily="34" charset="0"/>
                <a:cs typeface="Open Sans" panose="020B0606030504020204" pitchFamily="34" charset="0"/>
              </a:rPr>
              <a:t>/</a:t>
            </a:r>
            <a:r>
              <a:rPr lang="zh-CN" altLang="en-US" sz="1400" b="1" dirty="0">
                <a:solidFill>
                  <a:srgbClr val="FEB834"/>
                </a:solidFill>
                <a:latin typeface="Open Sans" panose="020B0606030504020204" pitchFamily="34" charset="0"/>
                <a:ea typeface="Open Sans" panose="020B0606030504020204" pitchFamily="34" charset="0"/>
                <a:cs typeface="Open Sans" panose="020B0606030504020204" pitchFamily="34" charset="0"/>
              </a:rPr>
              <a:t>参加日常实习</a:t>
            </a:r>
            <a:r>
              <a:rPr lang="en-US" altLang="zh-CN" sz="1400" b="1" dirty="0">
                <a:solidFill>
                  <a:srgbClr val="FEB834"/>
                </a:solidFill>
                <a:latin typeface="Open Sans" panose="020B0606030504020204" pitchFamily="34" charset="0"/>
                <a:ea typeface="Open Sans" panose="020B0606030504020204" pitchFamily="34" charset="0"/>
                <a:cs typeface="Open Sans" panose="020B0606030504020204" pitchFamily="34" charset="0"/>
              </a:rPr>
              <a:t>/</a:t>
            </a:r>
            <a:r>
              <a:rPr lang="zh-CN" altLang="en-US" sz="1400" b="1" dirty="0">
                <a:solidFill>
                  <a:srgbClr val="FEB834"/>
                </a:solidFill>
                <a:latin typeface="Open Sans" panose="020B0606030504020204" pitchFamily="34" charset="0"/>
                <a:ea typeface="Open Sans" panose="020B0606030504020204" pitchFamily="34" charset="0"/>
                <a:cs typeface="Open Sans" panose="020B0606030504020204" pitchFamily="34" charset="0"/>
              </a:rPr>
              <a:t>暑研</a:t>
            </a:r>
            <a:r>
              <a:rPr lang="en-US" altLang="zh-CN" sz="1400" b="1" dirty="0">
                <a:solidFill>
                  <a:srgbClr val="FEB834"/>
                </a:solidFill>
                <a:latin typeface="Open Sans" panose="020B0606030504020204" pitchFamily="34" charset="0"/>
                <a:ea typeface="Open Sans" panose="020B0606030504020204" pitchFamily="34" charset="0"/>
                <a:cs typeface="Open Sans" panose="020B0606030504020204" pitchFamily="34" charset="0"/>
              </a:rPr>
              <a:t>/GSOC</a:t>
            </a:r>
            <a:endParaRPr lang="en-US" sz="10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TextBox 24">
            <a:extLst>
              <a:ext uri="{FF2B5EF4-FFF2-40B4-BE49-F238E27FC236}">
                <a16:creationId xmlns:a16="http://schemas.microsoft.com/office/drawing/2014/main" id="{B9852494-7BFD-59C3-93B4-2A4689092215}"/>
              </a:ext>
            </a:extLst>
          </p:cNvPr>
          <p:cNvSpPr txBox="1"/>
          <p:nvPr/>
        </p:nvSpPr>
        <p:spPr>
          <a:xfrm>
            <a:off x="3686980" y="3169047"/>
            <a:ext cx="646331" cy="369332"/>
          </a:xfrm>
          <a:prstGeom prst="rect">
            <a:avLst/>
          </a:prstGeom>
          <a:noFill/>
        </p:spPr>
        <p:txBody>
          <a:bodyPr wrap="square" rtlCol="0">
            <a:spAutoFit/>
          </a:bodyPr>
          <a:lstStyle/>
          <a:p>
            <a:r>
              <a:rPr lang="zh-CN" altLang="en-US" b="1"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大三</a:t>
            </a:r>
            <a:endParaRPr lang="en-US" b="1"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Box 25">
            <a:extLst>
              <a:ext uri="{FF2B5EF4-FFF2-40B4-BE49-F238E27FC236}">
                <a16:creationId xmlns:a16="http://schemas.microsoft.com/office/drawing/2014/main" id="{619C4A15-D0F0-C14E-2183-A490087AD513}"/>
              </a:ext>
            </a:extLst>
          </p:cNvPr>
          <p:cNvSpPr txBox="1"/>
          <p:nvPr/>
        </p:nvSpPr>
        <p:spPr>
          <a:xfrm>
            <a:off x="3686981" y="3852398"/>
            <a:ext cx="1918178" cy="2031325"/>
          </a:xfrm>
          <a:prstGeom prst="rect">
            <a:avLst/>
          </a:prstGeom>
          <a:noFill/>
        </p:spPr>
        <p:txBody>
          <a:bodyPr wrap="square" rtlCol="0">
            <a:spAutoFit/>
          </a:bodyPr>
          <a:lstStyle/>
          <a:p>
            <a:r>
              <a:rPr lang="zh-CN" altLang="en-US" sz="1400" b="1" dirty="0">
                <a:solidFill>
                  <a:srgbClr val="94B155"/>
                </a:solidFill>
                <a:latin typeface="Open Sans" panose="020B0606030504020204" pitchFamily="34" charset="0"/>
                <a:ea typeface="Open Sans" panose="020B0606030504020204" pitchFamily="34" charset="0"/>
                <a:cs typeface="Open Sans" panose="020B0606030504020204" pitchFamily="34" charset="0"/>
              </a:rPr>
              <a:t>保研党：保持</a:t>
            </a:r>
            <a:r>
              <a:rPr lang="en-US" altLang="zh-CN" sz="1400" b="1" dirty="0">
                <a:solidFill>
                  <a:srgbClr val="94B155"/>
                </a:solidFill>
                <a:latin typeface="Open Sans" panose="020B0606030504020204" pitchFamily="34" charset="0"/>
                <a:ea typeface="Open Sans" panose="020B0606030504020204" pitchFamily="34" charset="0"/>
                <a:cs typeface="Open Sans" panose="020B0606030504020204" pitchFamily="34" charset="0"/>
              </a:rPr>
              <a:t>GPA</a:t>
            </a:r>
            <a:r>
              <a:rPr lang="zh-CN" altLang="en-US" sz="1400" b="1" dirty="0">
                <a:solidFill>
                  <a:srgbClr val="94B155"/>
                </a:solidFill>
                <a:latin typeface="Open Sans" panose="020B0606030504020204" pitchFamily="34" charset="0"/>
                <a:ea typeface="Open Sans" panose="020B0606030504020204" pitchFamily="34" charset="0"/>
                <a:cs typeface="Open Sans" panose="020B0606030504020204" pitchFamily="34" charset="0"/>
              </a:rPr>
              <a:t>，多刷点相关经历，准备夏令营</a:t>
            </a:r>
            <a:endParaRPr lang="en-US" altLang="zh-CN" sz="1400" b="1" dirty="0">
              <a:solidFill>
                <a:srgbClr val="94B155"/>
              </a:solidFill>
              <a:latin typeface="Open Sans" panose="020B0606030504020204" pitchFamily="34" charset="0"/>
              <a:ea typeface="Open Sans" panose="020B0606030504020204" pitchFamily="34" charset="0"/>
              <a:cs typeface="Open Sans" panose="020B0606030504020204" pitchFamily="34" charset="0"/>
            </a:endParaRPr>
          </a:p>
          <a:p>
            <a:r>
              <a:rPr lang="zh-CN" altLang="en-US" sz="1400" b="1" dirty="0">
                <a:solidFill>
                  <a:srgbClr val="94B155"/>
                </a:solidFill>
                <a:latin typeface="Open Sans" panose="020B0606030504020204" pitchFamily="34" charset="0"/>
                <a:ea typeface="Open Sans" panose="020B0606030504020204" pitchFamily="34" charset="0"/>
                <a:cs typeface="Open Sans" panose="020B0606030504020204" pitchFamily="34" charset="0"/>
              </a:rPr>
              <a:t>考研党：如果在线边缘可以尝试一下，安心准备考研</a:t>
            </a:r>
            <a:endParaRPr lang="en-US" altLang="zh-CN" sz="1400" b="1" dirty="0">
              <a:solidFill>
                <a:srgbClr val="94B155"/>
              </a:solidFill>
              <a:latin typeface="Open Sans" panose="020B0606030504020204" pitchFamily="34" charset="0"/>
              <a:ea typeface="Open Sans" panose="020B0606030504020204" pitchFamily="34" charset="0"/>
              <a:cs typeface="Open Sans" panose="020B0606030504020204" pitchFamily="34" charset="0"/>
            </a:endParaRPr>
          </a:p>
          <a:p>
            <a:r>
              <a:rPr lang="zh-CN" altLang="en-US" sz="1400" b="1" dirty="0">
                <a:solidFill>
                  <a:srgbClr val="94B155"/>
                </a:solidFill>
                <a:latin typeface="Open Sans" panose="020B0606030504020204" pitchFamily="34" charset="0"/>
                <a:ea typeface="Open Sans" panose="020B0606030504020204" pitchFamily="34" charset="0"/>
                <a:cs typeface="Open Sans" panose="020B0606030504020204" pitchFamily="34" charset="0"/>
              </a:rPr>
              <a:t>工作党：熟悉工作岗位和面试流程，尽早投递。</a:t>
            </a:r>
            <a:endParaRPr lang="en-US" altLang="zh-CN" sz="1400" b="1" dirty="0">
              <a:solidFill>
                <a:srgbClr val="94B15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TextBox 26">
            <a:extLst>
              <a:ext uri="{FF2B5EF4-FFF2-40B4-BE49-F238E27FC236}">
                <a16:creationId xmlns:a16="http://schemas.microsoft.com/office/drawing/2014/main" id="{A67D172F-EBBC-3429-A165-C7B008CF4629}"/>
              </a:ext>
            </a:extLst>
          </p:cNvPr>
          <p:cNvSpPr txBox="1"/>
          <p:nvPr/>
        </p:nvSpPr>
        <p:spPr>
          <a:xfrm>
            <a:off x="6353629" y="3169047"/>
            <a:ext cx="646331" cy="369332"/>
          </a:xfrm>
          <a:prstGeom prst="rect">
            <a:avLst/>
          </a:prstGeom>
          <a:noFill/>
        </p:spPr>
        <p:txBody>
          <a:bodyPr wrap="square" rtlCol="0">
            <a:spAutoFit/>
          </a:bodyPr>
          <a:lstStyle/>
          <a:p>
            <a:r>
              <a:rPr lang="zh-CN" altLang="en-US" b="1"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大四</a:t>
            </a:r>
            <a:endParaRPr lang="en-US" b="1"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 name="TextBox 27">
            <a:extLst>
              <a:ext uri="{FF2B5EF4-FFF2-40B4-BE49-F238E27FC236}">
                <a16:creationId xmlns:a16="http://schemas.microsoft.com/office/drawing/2014/main" id="{43633C5B-5FC8-45A4-30C9-0AFCE408595C}"/>
              </a:ext>
            </a:extLst>
          </p:cNvPr>
          <p:cNvSpPr txBox="1"/>
          <p:nvPr/>
        </p:nvSpPr>
        <p:spPr>
          <a:xfrm>
            <a:off x="6353630" y="3852398"/>
            <a:ext cx="1918178" cy="738664"/>
          </a:xfrm>
          <a:prstGeom prst="rect">
            <a:avLst/>
          </a:prstGeom>
          <a:noFill/>
        </p:spPr>
        <p:txBody>
          <a:bodyPr wrap="square" rtlCol="0">
            <a:spAutoFit/>
          </a:bodyPr>
          <a:lstStyle/>
          <a:p>
            <a:r>
              <a:rPr lang="zh-CN" altLang="en-US" sz="1400" b="1" dirty="0">
                <a:solidFill>
                  <a:srgbClr val="E74C3C"/>
                </a:solidFill>
                <a:latin typeface="Open Sans" panose="020B0606030504020204" pitchFamily="34" charset="0"/>
                <a:ea typeface="Open Sans" panose="020B0606030504020204" pitchFamily="34" charset="0"/>
                <a:cs typeface="Open Sans" panose="020B0606030504020204" pitchFamily="34" charset="0"/>
              </a:rPr>
              <a:t>若非考研党，时间充裕，规划下一阶段的人生。</a:t>
            </a:r>
            <a:endParaRPr lang="en-US" sz="10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61763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当前就业情况？</a:t>
            </a:r>
          </a:p>
        </p:txBody>
      </p:sp>
      <p:pic>
        <p:nvPicPr>
          <p:cNvPr id="4" name="图片 3">
            <a:extLst>
              <a:ext uri="{FF2B5EF4-FFF2-40B4-BE49-F238E27FC236}">
                <a16:creationId xmlns:a16="http://schemas.microsoft.com/office/drawing/2014/main" id="{44CB711E-4040-F49E-A516-19A7510B621A}"/>
              </a:ext>
            </a:extLst>
          </p:cNvPr>
          <p:cNvPicPr>
            <a:picLocks noChangeAspect="1"/>
          </p:cNvPicPr>
          <p:nvPr/>
        </p:nvPicPr>
        <p:blipFill>
          <a:blip r:embed="rId2"/>
          <a:stretch>
            <a:fillRect/>
          </a:stretch>
        </p:blipFill>
        <p:spPr>
          <a:xfrm>
            <a:off x="335274" y="1739900"/>
            <a:ext cx="2198376" cy="4885280"/>
          </a:xfrm>
          <a:prstGeom prst="rect">
            <a:avLst/>
          </a:prstGeom>
        </p:spPr>
      </p:pic>
      <p:pic>
        <p:nvPicPr>
          <p:cNvPr id="12" name="图片 11">
            <a:extLst>
              <a:ext uri="{FF2B5EF4-FFF2-40B4-BE49-F238E27FC236}">
                <a16:creationId xmlns:a16="http://schemas.microsoft.com/office/drawing/2014/main" id="{9D0720F9-A5E3-1631-FDEF-C1F31BB786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30790" y="1784350"/>
            <a:ext cx="2198375" cy="4886200"/>
          </a:xfrm>
          <a:prstGeom prst="rect">
            <a:avLst/>
          </a:prstGeom>
        </p:spPr>
      </p:pic>
      <p:pic>
        <p:nvPicPr>
          <p:cNvPr id="20" name="图片 19">
            <a:extLst>
              <a:ext uri="{FF2B5EF4-FFF2-40B4-BE49-F238E27FC236}">
                <a16:creationId xmlns:a16="http://schemas.microsoft.com/office/drawing/2014/main" id="{A1416E6A-BEBE-B2F0-CCF7-D17FAF7700D7}"/>
              </a:ext>
            </a:extLst>
          </p:cNvPr>
          <p:cNvPicPr>
            <a:picLocks noChangeAspect="1"/>
          </p:cNvPicPr>
          <p:nvPr/>
        </p:nvPicPr>
        <p:blipFill>
          <a:blip r:embed="rId4"/>
          <a:stretch>
            <a:fillRect/>
          </a:stretch>
        </p:blipFill>
        <p:spPr>
          <a:xfrm>
            <a:off x="5126305" y="1784350"/>
            <a:ext cx="2198375" cy="4909704"/>
          </a:xfrm>
          <a:prstGeom prst="rect">
            <a:avLst/>
          </a:prstGeom>
        </p:spPr>
      </p:pic>
      <p:sp>
        <p:nvSpPr>
          <p:cNvPr id="21" name="标题 2">
            <a:extLst>
              <a:ext uri="{FF2B5EF4-FFF2-40B4-BE49-F238E27FC236}">
                <a16:creationId xmlns:a16="http://schemas.microsoft.com/office/drawing/2014/main" id="{D421BA81-223E-9E54-4532-76D116FB7B2B}"/>
              </a:ext>
            </a:extLst>
          </p:cNvPr>
          <p:cNvSpPr txBox="1">
            <a:spLocks/>
          </p:cNvSpPr>
          <p:nvPr/>
        </p:nvSpPr>
        <p:spPr>
          <a:xfrm>
            <a:off x="1955162" y="3895448"/>
            <a:ext cx="5233676" cy="574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r>
              <a:rPr lang="zh-CN" altLang="en-US" dirty="0"/>
              <a:t>没那么乐观但也没那么离谱！</a:t>
            </a:r>
          </a:p>
        </p:txBody>
      </p:sp>
    </p:spTree>
    <p:extLst>
      <p:ext uri="{BB962C8B-B14F-4D97-AF65-F5344CB8AC3E}">
        <p14:creationId xmlns:p14="http://schemas.microsoft.com/office/powerpoint/2010/main" val="3224454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494025" y="1685678"/>
            <a:ext cx="4077975" cy="518260"/>
          </a:xfrm>
        </p:spPr>
        <p:txBody>
          <a:bodyPr>
            <a:normAutofit/>
          </a:bodyPr>
          <a:lstStyle/>
          <a:p>
            <a:pPr marL="0" indent="0">
              <a:buNone/>
            </a:pPr>
            <a:r>
              <a:rPr lang="zh-CN" altLang="en-US" dirty="0"/>
              <a:t>先明确自己该学什么！确定主赛道</a:t>
            </a:r>
            <a:endParaRPr lang="en-US" altLang="zh-CN" dirty="0"/>
          </a:p>
        </p:txBody>
      </p:sp>
      <p:sp>
        <p:nvSpPr>
          <p:cNvPr id="3" name="标题 2"/>
          <p:cNvSpPr>
            <a:spLocks noGrp="1"/>
          </p:cNvSpPr>
          <p:nvPr>
            <p:ph type="title"/>
          </p:nvPr>
        </p:nvSpPr>
        <p:spPr/>
        <p:txBody>
          <a:bodyPr/>
          <a:lstStyle/>
          <a:p>
            <a:r>
              <a:rPr lang="zh-CN" altLang="en-US" dirty="0"/>
              <a:t>我该怎么办？</a:t>
            </a:r>
          </a:p>
        </p:txBody>
      </p:sp>
    </p:spTree>
    <p:extLst>
      <p:ext uri="{BB962C8B-B14F-4D97-AF65-F5344CB8AC3E}">
        <p14:creationId xmlns:p14="http://schemas.microsoft.com/office/powerpoint/2010/main" val="1753666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前端</a:t>
            </a:r>
          </a:p>
        </p:txBody>
      </p:sp>
      <p:pic>
        <p:nvPicPr>
          <p:cNvPr id="1026" name="Picture 2">
            <a:extLst>
              <a:ext uri="{FF2B5EF4-FFF2-40B4-BE49-F238E27FC236}">
                <a16:creationId xmlns:a16="http://schemas.microsoft.com/office/drawing/2014/main" id="{492D75D8-7FAE-5D0C-624B-687A46A16D0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025" y="1673832"/>
            <a:ext cx="5187951" cy="32109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act JS vs Vue JS: Comparison of two Most Popular Framework">
            <a:extLst>
              <a:ext uri="{FF2B5EF4-FFF2-40B4-BE49-F238E27FC236}">
                <a16:creationId xmlns:a16="http://schemas.microsoft.com/office/drawing/2014/main" id="{5A056C4A-84FE-30C7-4DE5-E389A01815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6387" y="5010150"/>
            <a:ext cx="32004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7902B661-D8FD-2FEC-D3E0-7762E8F072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54254" y="1991783"/>
            <a:ext cx="3463925" cy="4618567"/>
          </a:xfrm>
          <a:prstGeom prst="rect">
            <a:avLst/>
          </a:prstGeom>
        </p:spPr>
      </p:pic>
    </p:spTree>
    <p:extLst>
      <p:ext uri="{BB962C8B-B14F-4D97-AF65-F5344CB8AC3E}">
        <p14:creationId xmlns:p14="http://schemas.microsoft.com/office/powerpoint/2010/main" val="4128454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后端</a:t>
            </a:r>
            <a:r>
              <a:rPr lang="en-US" altLang="zh-CN" dirty="0"/>
              <a:t>/</a:t>
            </a:r>
            <a:r>
              <a:rPr lang="zh-CN" altLang="en-US" dirty="0"/>
              <a:t>基础架构</a:t>
            </a:r>
          </a:p>
        </p:txBody>
      </p:sp>
      <p:pic>
        <p:nvPicPr>
          <p:cNvPr id="2050" name="Picture 2" descr="C++ - 维基百科，自由的百科全书">
            <a:extLst>
              <a:ext uri="{FF2B5EF4-FFF2-40B4-BE49-F238E27FC236}">
                <a16:creationId xmlns:a16="http://schemas.microsoft.com/office/drawing/2014/main" id="{448EC7C4-CB74-1B17-4B22-E1A6D8CE33C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2425" y="1751660"/>
            <a:ext cx="612775" cy="688654"/>
          </a:xfrm>
          <a:prstGeom prst="rect">
            <a:avLst/>
          </a:prstGeom>
          <a:noFill/>
          <a:extLst>
            <a:ext uri="{909E8E84-426E-40DD-AFC4-6F175D3DCCD1}">
              <a14:hiddenFill xmlns:a14="http://schemas.microsoft.com/office/drawing/2010/main">
                <a:solidFill>
                  <a:srgbClr val="FFFFFF"/>
                </a:solidFill>
              </a14:hiddenFill>
            </a:ext>
          </a:extLst>
        </p:spPr>
      </p:pic>
      <p:sp>
        <p:nvSpPr>
          <p:cNvPr id="4" name="内容占位符 1">
            <a:extLst>
              <a:ext uri="{FF2B5EF4-FFF2-40B4-BE49-F238E27FC236}">
                <a16:creationId xmlns:a16="http://schemas.microsoft.com/office/drawing/2014/main" id="{43ED1996-D8EE-E6DD-B234-F4F0E82A92D8}"/>
              </a:ext>
            </a:extLst>
          </p:cNvPr>
          <p:cNvSpPr>
            <a:spLocks noGrp="1"/>
          </p:cNvSpPr>
          <p:nvPr>
            <p:ph sz="quarter" idx="10"/>
          </p:nvPr>
        </p:nvSpPr>
        <p:spPr>
          <a:xfrm>
            <a:off x="1062494" y="1884849"/>
            <a:ext cx="7998956" cy="422275"/>
          </a:xfrm>
        </p:spPr>
        <p:txBody>
          <a:bodyPr>
            <a:normAutofit lnSpcReduction="10000"/>
          </a:bodyPr>
          <a:lstStyle/>
          <a:p>
            <a:pPr marL="0" indent="0">
              <a:buNone/>
            </a:pPr>
            <a:r>
              <a:rPr lang="zh-CN" altLang="en-US" dirty="0"/>
              <a:t>游戏服务器、编译器、计网、算法    </a:t>
            </a:r>
            <a:r>
              <a:rPr lang="zh-CN" altLang="en-US" dirty="0">
                <a:solidFill>
                  <a:srgbClr val="FF0000"/>
                </a:solidFill>
              </a:rPr>
              <a:t>难度高、岗位较少、竞争还行</a:t>
            </a:r>
            <a:r>
              <a:rPr lang="zh-CN" altLang="en-US" dirty="0"/>
              <a:t>  </a:t>
            </a:r>
          </a:p>
        </p:txBody>
      </p:sp>
      <p:pic>
        <p:nvPicPr>
          <p:cNvPr id="2052" name="Picture 4" descr="Java (programming language) - Wikipedia">
            <a:extLst>
              <a:ext uri="{FF2B5EF4-FFF2-40B4-BE49-F238E27FC236}">
                <a16:creationId xmlns:a16="http://schemas.microsoft.com/office/drawing/2014/main" id="{C54A0558-617F-8376-533E-E2777DCA68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2425" y="2612131"/>
            <a:ext cx="612775" cy="979885"/>
          </a:xfrm>
          <a:prstGeom prst="rect">
            <a:avLst/>
          </a:prstGeom>
          <a:noFill/>
          <a:extLst>
            <a:ext uri="{909E8E84-426E-40DD-AFC4-6F175D3DCCD1}">
              <a14:hiddenFill xmlns:a14="http://schemas.microsoft.com/office/drawing/2010/main">
                <a:solidFill>
                  <a:srgbClr val="FFFFFF"/>
                </a:solidFill>
              </a14:hiddenFill>
            </a:ext>
          </a:extLst>
        </p:spPr>
      </p:pic>
      <p:sp>
        <p:nvSpPr>
          <p:cNvPr id="7" name="内容占位符 1">
            <a:extLst>
              <a:ext uri="{FF2B5EF4-FFF2-40B4-BE49-F238E27FC236}">
                <a16:creationId xmlns:a16="http://schemas.microsoft.com/office/drawing/2014/main" id="{536E3878-B8A7-0848-D69A-61BD13AC5C78}"/>
              </a:ext>
            </a:extLst>
          </p:cNvPr>
          <p:cNvSpPr txBox="1">
            <a:spLocks/>
          </p:cNvSpPr>
          <p:nvPr/>
        </p:nvSpPr>
        <p:spPr>
          <a:xfrm>
            <a:off x="1062491" y="2733191"/>
            <a:ext cx="7729082" cy="83959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alibri" panose="020F0502020204030204" pitchFamily="34" charset="0"/>
              <a:buNone/>
            </a:pPr>
            <a:r>
              <a:rPr lang="zh-CN" altLang="en-US" dirty="0"/>
              <a:t>历史包袱重，学习框架大于学习语言本身，</a:t>
            </a:r>
            <a:r>
              <a:rPr lang="en-US" altLang="zh-CN" dirty="0">
                <a:solidFill>
                  <a:srgbClr val="FF0000"/>
                </a:solidFill>
              </a:rPr>
              <a:t>Spring</a:t>
            </a:r>
            <a:r>
              <a:rPr lang="zh-CN" altLang="en-US" dirty="0">
                <a:solidFill>
                  <a:srgbClr val="FF0000"/>
                </a:solidFill>
              </a:rPr>
              <a:t>框架</a:t>
            </a:r>
            <a:r>
              <a:rPr lang="zh-CN" altLang="en-US" dirty="0"/>
              <a:t>必学，岗位多但是</a:t>
            </a:r>
            <a:r>
              <a:rPr lang="zh-CN" altLang="en-US" dirty="0">
                <a:solidFill>
                  <a:srgbClr val="FF0000"/>
                </a:solidFill>
              </a:rPr>
              <a:t>卷</a:t>
            </a:r>
            <a:r>
              <a:rPr lang="zh-CN" altLang="en-US" dirty="0"/>
              <a:t>，八股文多，一群培训班出来的</a:t>
            </a:r>
          </a:p>
        </p:txBody>
      </p:sp>
      <p:pic>
        <p:nvPicPr>
          <p:cNvPr id="2056" name="Picture 8" descr="Spring - Ecosystem and Core | Coursera">
            <a:extLst>
              <a:ext uri="{FF2B5EF4-FFF2-40B4-BE49-F238E27FC236}">
                <a16:creationId xmlns:a16="http://schemas.microsoft.com/office/drawing/2014/main" id="{8CE59A34-7487-7FF3-2057-7D18EE852E7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52886" y="2334873"/>
            <a:ext cx="511330" cy="51133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Golang Tutorial - Learn Golang by Examples | Fundamentals of Golang |  Edureka">
            <a:extLst>
              <a:ext uri="{FF2B5EF4-FFF2-40B4-BE49-F238E27FC236}">
                <a16:creationId xmlns:a16="http://schemas.microsoft.com/office/drawing/2014/main" id="{B218B7E3-CAEF-C39C-B54B-7526B2E7B42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6516" y="3791298"/>
            <a:ext cx="815977" cy="979885"/>
          </a:xfrm>
          <a:prstGeom prst="rect">
            <a:avLst/>
          </a:prstGeom>
          <a:noFill/>
          <a:extLst>
            <a:ext uri="{909E8E84-426E-40DD-AFC4-6F175D3DCCD1}">
              <a14:hiddenFill xmlns:a14="http://schemas.microsoft.com/office/drawing/2010/main">
                <a:solidFill>
                  <a:srgbClr val="FFFFFF"/>
                </a:solidFill>
              </a14:hiddenFill>
            </a:ext>
          </a:extLst>
        </p:spPr>
      </p:pic>
      <p:sp>
        <p:nvSpPr>
          <p:cNvPr id="8" name="内容占位符 1">
            <a:extLst>
              <a:ext uri="{FF2B5EF4-FFF2-40B4-BE49-F238E27FC236}">
                <a16:creationId xmlns:a16="http://schemas.microsoft.com/office/drawing/2014/main" id="{6DB47934-32B1-7EB0-A0C9-7FA08926EBFC}"/>
              </a:ext>
            </a:extLst>
          </p:cNvPr>
          <p:cNvSpPr txBox="1">
            <a:spLocks/>
          </p:cNvSpPr>
          <p:nvPr/>
        </p:nvSpPr>
        <p:spPr>
          <a:xfrm>
            <a:off x="1062492" y="3880657"/>
            <a:ext cx="7803693" cy="83959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alibri" panose="020F0502020204030204" pitchFamily="34" charset="0"/>
              <a:buNone/>
            </a:pPr>
            <a:r>
              <a:rPr lang="zh-CN" altLang="en-US" dirty="0"/>
              <a:t>历史包袱轻，云生态重要语言（</a:t>
            </a:r>
            <a:r>
              <a:rPr lang="en-US" altLang="zh-CN" dirty="0"/>
              <a:t>k8s</a:t>
            </a:r>
            <a:r>
              <a:rPr lang="zh-CN" altLang="en-US" dirty="0"/>
              <a:t>、</a:t>
            </a:r>
            <a:r>
              <a:rPr lang="en-US" altLang="zh-CN" dirty="0"/>
              <a:t>docker</a:t>
            </a:r>
            <a:r>
              <a:rPr lang="zh-CN" altLang="en-US" dirty="0"/>
              <a:t>）。字节、米哈游等大厂都在用，岗位不如 </a:t>
            </a:r>
            <a:r>
              <a:rPr lang="en-US" altLang="zh-CN" dirty="0"/>
              <a:t>Java </a:t>
            </a:r>
            <a:r>
              <a:rPr lang="zh-CN" altLang="en-US" dirty="0"/>
              <a:t>但是发展潜力还不错。</a:t>
            </a:r>
          </a:p>
        </p:txBody>
      </p:sp>
      <p:pic>
        <p:nvPicPr>
          <p:cNvPr id="2062" name="Picture 14" descr="C Sharp (programming language) - Wikipedia">
            <a:extLst>
              <a:ext uri="{FF2B5EF4-FFF2-40B4-BE49-F238E27FC236}">
                <a16:creationId xmlns:a16="http://schemas.microsoft.com/office/drawing/2014/main" id="{FEC8B5E6-6CB5-8943-F462-6F17D13336B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3644" y="4860542"/>
            <a:ext cx="748847" cy="748847"/>
          </a:xfrm>
          <a:prstGeom prst="rect">
            <a:avLst/>
          </a:prstGeom>
          <a:noFill/>
          <a:extLst>
            <a:ext uri="{909E8E84-426E-40DD-AFC4-6F175D3DCCD1}">
              <a14:hiddenFill xmlns:a14="http://schemas.microsoft.com/office/drawing/2010/main">
                <a:solidFill>
                  <a:srgbClr val="FFFFFF"/>
                </a:solidFill>
              </a14:hiddenFill>
            </a:ext>
          </a:extLst>
        </p:spPr>
      </p:pic>
      <p:sp>
        <p:nvSpPr>
          <p:cNvPr id="9" name="内容占位符 1">
            <a:extLst>
              <a:ext uri="{FF2B5EF4-FFF2-40B4-BE49-F238E27FC236}">
                <a16:creationId xmlns:a16="http://schemas.microsoft.com/office/drawing/2014/main" id="{A4BE68CD-646B-80CC-F537-81B868ACB4AE}"/>
              </a:ext>
            </a:extLst>
          </p:cNvPr>
          <p:cNvSpPr txBox="1">
            <a:spLocks/>
          </p:cNvSpPr>
          <p:nvPr/>
        </p:nvSpPr>
        <p:spPr>
          <a:xfrm>
            <a:off x="1062492" y="5003667"/>
            <a:ext cx="7803693" cy="48904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alibri" panose="020F0502020204030204" pitchFamily="34" charset="0"/>
              <a:buNone/>
            </a:pPr>
            <a:r>
              <a:rPr lang="zh-CN" altLang="en-US" dirty="0"/>
              <a:t>服务端、桌面级应用、</a:t>
            </a:r>
            <a:r>
              <a:rPr lang="en-US" altLang="zh-CN" dirty="0"/>
              <a:t>Unity</a:t>
            </a:r>
            <a:r>
              <a:rPr lang="zh-CN" altLang="en-US" dirty="0"/>
              <a:t>，岗位不是很多。</a:t>
            </a:r>
          </a:p>
        </p:txBody>
      </p:sp>
      <p:pic>
        <p:nvPicPr>
          <p:cNvPr id="2064" name="Picture 16" descr="Rust (programming language) - Wikipedia">
            <a:extLst>
              <a:ext uri="{FF2B5EF4-FFF2-40B4-BE49-F238E27FC236}">
                <a16:creationId xmlns:a16="http://schemas.microsoft.com/office/drawing/2014/main" id="{99F7E3B4-BE0F-B74A-DA5D-A3B486886B6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6514" y="5709014"/>
            <a:ext cx="815977" cy="815977"/>
          </a:xfrm>
          <a:prstGeom prst="rect">
            <a:avLst/>
          </a:prstGeom>
          <a:noFill/>
          <a:extLst>
            <a:ext uri="{909E8E84-426E-40DD-AFC4-6F175D3DCCD1}">
              <a14:hiddenFill xmlns:a14="http://schemas.microsoft.com/office/drawing/2010/main">
                <a:solidFill>
                  <a:srgbClr val="FFFFFF"/>
                </a:solidFill>
              </a14:hiddenFill>
            </a:ext>
          </a:extLst>
        </p:spPr>
      </p:pic>
      <p:sp>
        <p:nvSpPr>
          <p:cNvPr id="10" name="内容占位符 1">
            <a:extLst>
              <a:ext uri="{FF2B5EF4-FFF2-40B4-BE49-F238E27FC236}">
                <a16:creationId xmlns:a16="http://schemas.microsoft.com/office/drawing/2014/main" id="{EE9C8E79-D1F5-13F2-DCE6-72F0C0540786}"/>
              </a:ext>
            </a:extLst>
          </p:cNvPr>
          <p:cNvSpPr txBox="1">
            <a:spLocks/>
          </p:cNvSpPr>
          <p:nvPr/>
        </p:nvSpPr>
        <p:spPr>
          <a:xfrm>
            <a:off x="1062491" y="5709014"/>
            <a:ext cx="8081509" cy="97988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alibri" panose="020F0502020204030204" pitchFamily="34" charset="0"/>
              <a:buNone/>
            </a:pPr>
            <a:r>
              <a:rPr lang="zh-CN" altLang="en-US" dirty="0"/>
              <a:t>比较新的语言，学习曲线陡，做底层、数据库。国内岗位暂时不多</a:t>
            </a:r>
            <a:r>
              <a:rPr lang="en-US" altLang="zh-CN" dirty="0"/>
              <a:t>——Singularity Data </a:t>
            </a:r>
            <a:r>
              <a:rPr lang="zh-CN" altLang="en-US" dirty="0"/>
              <a:t>等公司有在用</a:t>
            </a:r>
          </a:p>
        </p:txBody>
      </p:sp>
      <p:pic>
        <p:nvPicPr>
          <p:cNvPr id="1026" name="Picture 2">
            <a:extLst>
              <a:ext uri="{FF2B5EF4-FFF2-40B4-BE49-F238E27FC236}">
                <a16:creationId xmlns:a16="http://schemas.microsoft.com/office/drawing/2014/main" id="{E1F38216-7A2F-7606-4564-F8F19121F68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72000" y="3501797"/>
            <a:ext cx="612776" cy="5252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6770DEB-3295-DF0C-9566-8B8085D972F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82069" y="3478355"/>
            <a:ext cx="758075" cy="50071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5941075-C041-708E-1017-A5E3410B35C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56231" y="3303064"/>
            <a:ext cx="668041" cy="66804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BDBADC6-09DB-AA64-72E6-880E293B8C9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293740" y="3349727"/>
            <a:ext cx="965200" cy="643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6498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八股</a:t>
            </a:r>
            <a:r>
              <a:rPr lang="en-US" altLang="zh-CN" dirty="0"/>
              <a:t>/</a:t>
            </a:r>
            <a:r>
              <a:rPr lang="en-US" altLang="zh-CN" dirty="0" err="1"/>
              <a:t>Leetcode</a:t>
            </a:r>
            <a:endParaRPr lang="zh-CN" altLang="en-US" dirty="0"/>
          </a:p>
        </p:txBody>
      </p:sp>
      <p:sp>
        <p:nvSpPr>
          <p:cNvPr id="2" name="内容占位符 1">
            <a:extLst>
              <a:ext uri="{FF2B5EF4-FFF2-40B4-BE49-F238E27FC236}">
                <a16:creationId xmlns:a16="http://schemas.microsoft.com/office/drawing/2014/main" id="{FDA68E98-83FA-13AC-B5B1-ADE04B692F63}"/>
              </a:ext>
            </a:extLst>
          </p:cNvPr>
          <p:cNvSpPr>
            <a:spLocks noGrp="1"/>
          </p:cNvSpPr>
          <p:nvPr>
            <p:ph sz="quarter" idx="10"/>
          </p:nvPr>
        </p:nvSpPr>
        <p:spPr>
          <a:xfrm>
            <a:off x="494024" y="1685678"/>
            <a:ext cx="8372163" cy="4921498"/>
          </a:xfrm>
        </p:spPr>
        <p:txBody>
          <a:bodyPr/>
          <a:lstStyle/>
          <a:p>
            <a:r>
              <a:rPr lang="en-US" altLang="zh-CN" dirty="0">
                <a:hlinkClick r:id="rId2"/>
              </a:rPr>
              <a:t>https://github.com/wolverinn/Waking-Up</a:t>
            </a:r>
            <a:endParaRPr lang="en-US" altLang="zh-CN" dirty="0"/>
          </a:p>
          <a:p>
            <a:r>
              <a:rPr lang="zh-CN" altLang="en-US" dirty="0"/>
              <a:t>数据结构：队列、栈、优先级队列、树、图</a:t>
            </a:r>
            <a:endParaRPr lang="en-US" altLang="zh-CN" dirty="0"/>
          </a:p>
          <a:p>
            <a:r>
              <a:rPr lang="zh-CN" altLang="en-US" dirty="0"/>
              <a:t>算法：快排、快选、</a:t>
            </a:r>
            <a:r>
              <a:rPr lang="en-US" altLang="zh-CN" dirty="0"/>
              <a:t>KMP</a:t>
            </a:r>
            <a:r>
              <a:rPr lang="zh-CN" altLang="en-US" dirty="0"/>
              <a:t>、动态规划</a:t>
            </a:r>
            <a:r>
              <a:rPr lang="en-US" altLang="zh-CN" dirty="0"/>
              <a:t>…</a:t>
            </a:r>
          </a:p>
          <a:p>
            <a:r>
              <a:rPr lang="zh-CN" altLang="en-US" dirty="0"/>
              <a:t>操作系统：进程</a:t>
            </a:r>
            <a:r>
              <a:rPr lang="en-US" altLang="zh-CN" dirty="0"/>
              <a:t>&amp;</a:t>
            </a:r>
            <a:r>
              <a:rPr lang="zh-CN" altLang="en-US" dirty="0"/>
              <a:t>线程</a:t>
            </a:r>
            <a:r>
              <a:rPr lang="en-US" altLang="zh-CN" dirty="0"/>
              <a:t>&amp;</a:t>
            </a:r>
            <a:r>
              <a:rPr lang="zh-CN" altLang="en-US" dirty="0"/>
              <a:t>协程、上下文切换、线程调度、中断</a:t>
            </a:r>
            <a:r>
              <a:rPr lang="en-US" altLang="zh-CN" dirty="0"/>
              <a:t>…</a:t>
            </a:r>
          </a:p>
          <a:p>
            <a:r>
              <a:rPr lang="zh-CN" altLang="en-US" dirty="0"/>
              <a:t>计网：</a:t>
            </a:r>
            <a:r>
              <a:rPr lang="en-US" altLang="zh-CN" dirty="0"/>
              <a:t>HTTP(S)/TCP/IP/UDP</a:t>
            </a:r>
            <a:r>
              <a:rPr lang="zh-CN" altLang="en-US" dirty="0"/>
              <a:t>，三次握手四次挥手</a:t>
            </a:r>
            <a:r>
              <a:rPr lang="en-US" altLang="zh-CN" dirty="0"/>
              <a:t>…</a:t>
            </a:r>
          </a:p>
          <a:p>
            <a:r>
              <a:rPr lang="en-US" altLang="zh-CN" dirty="0" err="1"/>
              <a:t>Leetcode</a:t>
            </a:r>
            <a:r>
              <a:rPr lang="zh-CN" altLang="en-US" dirty="0"/>
              <a:t>：主要刷中等难度</a:t>
            </a:r>
            <a:endParaRPr lang="en-US" altLang="zh-CN" dirty="0"/>
          </a:p>
          <a:p>
            <a:pPr marL="0" indent="0">
              <a:buNone/>
            </a:pPr>
            <a:endParaRPr lang="en-US" altLang="zh-CN" dirty="0"/>
          </a:p>
        </p:txBody>
      </p:sp>
      <p:pic>
        <p:nvPicPr>
          <p:cNvPr id="6" name="图片 5">
            <a:extLst>
              <a:ext uri="{FF2B5EF4-FFF2-40B4-BE49-F238E27FC236}">
                <a16:creationId xmlns:a16="http://schemas.microsoft.com/office/drawing/2014/main" id="{8BC02C15-62AF-DF51-7662-7E0F4882203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2564" r="2038" b="65299"/>
          <a:stretch/>
        </p:blipFill>
        <p:spPr>
          <a:xfrm>
            <a:off x="494024" y="4645754"/>
            <a:ext cx="4119007" cy="2016679"/>
          </a:xfrm>
          <a:prstGeom prst="rect">
            <a:avLst/>
          </a:prstGeom>
        </p:spPr>
      </p:pic>
      <p:pic>
        <p:nvPicPr>
          <p:cNvPr id="12" name="Picture 4">
            <a:extLst>
              <a:ext uri="{FF2B5EF4-FFF2-40B4-BE49-F238E27FC236}">
                <a16:creationId xmlns:a16="http://schemas.microsoft.com/office/drawing/2014/main" id="{CC34A00D-1571-FEC0-0F1B-46632DF382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173" t="24066" r="29359" b="25682"/>
          <a:stretch/>
        </p:blipFill>
        <p:spPr bwMode="auto">
          <a:xfrm>
            <a:off x="4613031" y="4355122"/>
            <a:ext cx="4323384" cy="1975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515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494025" y="1685678"/>
            <a:ext cx="6979437" cy="1743322"/>
          </a:xfrm>
        </p:spPr>
        <p:txBody>
          <a:bodyPr>
            <a:normAutofit/>
          </a:bodyPr>
          <a:lstStyle/>
          <a:p>
            <a:pPr marL="0" indent="0">
              <a:buNone/>
            </a:pPr>
            <a:r>
              <a:rPr lang="zh-CN" altLang="en-US" dirty="0"/>
              <a:t>你已经明确了大概方向，所以，看岗位要求！！！</a:t>
            </a:r>
            <a:endParaRPr lang="en-US" altLang="zh-CN" dirty="0"/>
          </a:p>
        </p:txBody>
      </p:sp>
      <p:sp>
        <p:nvSpPr>
          <p:cNvPr id="3" name="标题 2"/>
          <p:cNvSpPr>
            <a:spLocks noGrp="1"/>
          </p:cNvSpPr>
          <p:nvPr>
            <p:ph type="title"/>
          </p:nvPr>
        </p:nvSpPr>
        <p:spPr/>
        <p:txBody>
          <a:bodyPr/>
          <a:lstStyle/>
          <a:p>
            <a:r>
              <a:rPr lang="zh-CN" altLang="en-US" dirty="0"/>
              <a:t>接下来干什么？</a:t>
            </a:r>
          </a:p>
        </p:txBody>
      </p:sp>
    </p:spTree>
    <p:extLst>
      <p:ext uri="{BB962C8B-B14F-4D97-AF65-F5344CB8AC3E}">
        <p14:creationId xmlns:p14="http://schemas.microsoft.com/office/powerpoint/2010/main" val="1552333126"/>
      </p:ext>
    </p:extLst>
  </p:cSld>
  <p:clrMapOvr>
    <a:masterClrMapping/>
  </p:clrMapOvr>
</p:sld>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16-VI主题-蓝" id="{1B918C6D-2D61-4306-88BA-3CA31BAAF13F}" vid="{A734D909-B61D-48C4-8B37-4CE49734400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2016-VI主题-蓝</Template>
  <TotalTime>1240</TotalTime>
  <Words>813</Words>
  <Application>Microsoft Office PowerPoint</Application>
  <PresentationFormat>全屏显示(4:3)</PresentationFormat>
  <Paragraphs>66</Paragraphs>
  <Slides>17</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17</vt:i4>
      </vt:variant>
    </vt:vector>
  </HeadingPairs>
  <TitlesOfParts>
    <vt:vector size="24" baseType="lpstr">
      <vt:lpstr>等线</vt:lpstr>
      <vt:lpstr>等线 Light</vt:lpstr>
      <vt:lpstr>微软雅黑</vt:lpstr>
      <vt:lpstr>Arial</vt:lpstr>
      <vt:lpstr>Calibri</vt:lpstr>
      <vt:lpstr>Open Sans</vt:lpstr>
      <vt:lpstr>2016-VI主题-蓝</vt:lpstr>
      <vt:lpstr>实习经验分享</vt:lpstr>
      <vt:lpstr>自我介绍</vt:lpstr>
      <vt:lpstr>时间线</vt:lpstr>
      <vt:lpstr>当前就业情况？</vt:lpstr>
      <vt:lpstr>我该怎么办？</vt:lpstr>
      <vt:lpstr>前端</vt:lpstr>
      <vt:lpstr>后端/基础架构</vt:lpstr>
      <vt:lpstr>八股/Leetcode</vt:lpstr>
      <vt:lpstr>接下来干什么？</vt:lpstr>
      <vt:lpstr>了解岗位需求</vt:lpstr>
      <vt:lpstr>了解岗位需求</vt:lpstr>
      <vt:lpstr>怎么投递？如何获取优质资源？</vt:lpstr>
      <vt:lpstr>我会投递了，怎么准备简历？</vt:lpstr>
      <vt:lpstr>什么时候投递？找工作流程是怎么样的？</vt:lpstr>
      <vt:lpstr>面试问什么？</vt:lpstr>
      <vt:lpstr>说在最后</vt:lpstr>
      <vt:lpstr>谢谢！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沈小丹</dc:creator>
  <cp:lastModifiedBy>923048992@qq.com</cp:lastModifiedBy>
  <cp:revision>50</cp:revision>
  <dcterms:created xsi:type="dcterms:W3CDTF">2016-04-20T02:59:17Z</dcterms:created>
  <dcterms:modified xsi:type="dcterms:W3CDTF">2023-03-26T07:20:31Z</dcterms:modified>
</cp:coreProperties>
</file>